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3" r:id="rId3"/>
    <p:sldId id="256" r:id="rId4"/>
    <p:sldId id="258" r:id="rId5"/>
    <p:sldId id="266" r:id="rId6"/>
    <p:sldId id="257" r:id="rId7"/>
    <p:sldId id="260" r:id="rId8"/>
    <p:sldId id="265" r:id="rId9"/>
    <p:sldId id="267" r:id="rId10"/>
    <p:sldId id="259" r:id="rId11"/>
    <p:sldId id="268" r:id="rId12"/>
    <p:sldId id="261" r:id="rId13"/>
    <p:sldId id="269" r:id="rId14"/>
    <p:sldId id="270" r:id="rId15"/>
    <p:sldId id="262" r:id="rId16"/>
    <p:sldId id="271" r:id="rId17"/>
    <p:sldId id="273" r:id="rId18"/>
    <p:sldId id="272" r:id="rId19"/>
    <p:sldId id="274" r:id="rId20"/>
    <p:sldId id="276" r:id="rId21"/>
    <p:sldId id="278" r:id="rId22"/>
    <p:sldId id="279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67CE3-1841-4A9E-83BE-383FEC8AC6FD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D43C-F2FB-4C11-8766-50C866B8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85FE7-FC60-4EC2-8FF4-904B4C38184B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3CA35-836D-403B-9C3C-991403C1A330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199D5-682E-444C-B92A-747615535580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13C1D-A286-46F8-95C0-9D55E012840F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FBB42-A414-466E-8130-39B6EFC5F6F8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00D5-9F86-4812-B7BF-2CC8E95D2A49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D07C-D235-454E-A158-67089C2C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wner\AA-Users\Evan\abc-Yale\teaching\Suchitra-Evan-BENG480-Fall2011\Front-Page-BENG408-Fall2011.pptx#-1,2,Outli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owner\AA-Users\Evan\abc-Yale\teaching\Suchitra-Evan-BENG480-Fall2011\Front-Page-BENG408-Fall2011.pptx#-1,2,Outline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r="5900"/>
          <a:stretch/>
        </p:blipFill>
        <p:spPr bwMode="auto">
          <a:xfrm>
            <a:off x="152400" y="237172"/>
            <a:ext cx="8686800" cy="60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Hmmm…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it </a:t>
            </a:r>
            <a:r>
              <a:rPr lang="en-US" dirty="0" err="1" smtClean="0"/>
              <a:t>ain’t</a:t>
            </a:r>
            <a:r>
              <a:rPr lang="en-US" dirty="0" smtClean="0"/>
              <a:t> </a:t>
            </a:r>
            <a:r>
              <a:rPr lang="en-US" dirty="0" smtClean="0"/>
              <a:t>MOR…and if it </a:t>
            </a:r>
            <a:r>
              <a:rPr lang="en-US" dirty="0" err="1" smtClean="0"/>
              <a:t>ain’t</a:t>
            </a:r>
            <a:r>
              <a:rPr lang="en-US" dirty="0" smtClean="0"/>
              <a:t> DOR…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maybe its KOR?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to test it,</a:t>
            </a:r>
            <a:br>
              <a:rPr lang="en-US" dirty="0" smtClean="0"/>
            </a:br>
            <a:r>
              <a:rPr lang="en-US" dirty="0" smtClean="0"/>
              <a:t>we need a kappa-specific ligand.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28854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9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6" r="7863"/>
          <a:stretch/>
        </p:blipFill>
        <p:spPr bwMode="auto">
          <a:xfrm>
            <a:off x="152401" y="0"/>
            <a:ext cx="6324599" cy="173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3828"/>
          <a:stretch/>
        </p:blipFill>
        <p:spPr bwMode="auto">
          <a:xfrm>
            <a:off x="457200" y="1828800"/>
            <a:ext cx="7734300" cy="41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633152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Talbot et al., JNM,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New Tracer Summary: [</a:t>
            </a:r>
            <a:r>
              <a:rPr lang="en-US" baseline="30000"/>
              <a:t>11</a:t>
            </a:r>
            <a:r>
              <a:rPr lang="en-US"/>
              <a:t>C]MKAP &amp; [</a:t>
            </a:r>
            <a:r>
              <a:rPr lang="en-US" baseline="30000"/>
              <a:t>11</a:t>
            </a:r>
            <a:r>
              <a:rPr lang="en-US"/>
              <a:t>C]PKAB, KOR agonist &amp; antagonist	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PET Center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/>
              <a:t>Chemistry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32004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Autoloop  (FxC)</a:t>
            </a:r>
          </a:p>
          <a:p>
            <a:pPr>
              <a:lnSpc>
                <a:spcPct val="90000"/>
              </a:lnSpc>
            </a:pPr>
            <a:r>
              <a:rPr lang="en-US" sz="2400"/>
              <a:t>Radiochemical Yield: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60 - 100 mCi (EOS)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5-7%</a:t>
            </a:r>
          </a:p>
          <a:p>
            <a:pPr>
              <a:lnSpc>
                <a:spcPct val="90000"/>
              </a:lnSpc>
            </a:pPr>
            <a:r>
              <a:rPr lang="en-US" sz="2400"/>
              <a:t>High Specific Activity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&gt; 10 Ci/µmol @ EOS</a:t>
            </a:r>
          </a:p>
          <a:p>
            <a:pPr>
              <a:lnSpc>
                <a:spcPct val="90000"/>
              </a:lnSpc>
            </a:pPr>
            <a:r>
              <a:rPr lang="en-US" sz="2400"/>
              <a:t>Low mass limit (0.01 µg/kg)</a:t>
            </a:r>
          </a:p>
          <a:p>
            <a:pPr>
              <a:lnSpc>
                <a:spcPct val="90000"/>
              </a:lnSpc>
            </a:pPr>
            <a:r>
              <a:rPr lang="en-US" sz="2400"/>
              <a:t>Inject ~ 10 mCi</a:t>
            </a:r>
            <a:endParaRPr lang="en-US"/>
          </a:p>
        </p:txBody>
      </p:sp>
      <p:pic>
        <p:nvPicPr>
          <p:cNvPr id="7175" name="Picture 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6888" cy="4833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spect="1" noChangeArrowheads="1"/>
          </p:cNvSpPr>
          <p:nvPr/>
        </p:nvSpPr>
        <p:spPr bwMode="auto">
          <a:xfrm>
            <a:off x="990600" y="3336925"/>
            <a:ext cx="1893888" cy="446088"/>
          </a:xfrm>
          <a:prstGeom prst="rect">
            <a:avLst/>
          </a:prstGeom>
          <a:solidFill>
            <a:srgbClr val="000000"/>
          </a:solidFill>
          <a:ln w="38100" cmpd="dbl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2000" b="1" i="1">
                <a:solidFill>
                  <a:srgbClr val="66FFFF"/>
                </a:solidFill>
              </a:rPr>
              <a:t>New process</a:t>
            </a:r>
          </a:p>
        </p:txBody>
      </p:sp>
      <p:sp>
        <p:nvSpPr>
          <p:cNvPr id="7177" name="Rectangle 9"/>
          <p:cNvSpPr>
            <a:spLocks noChangeAspect="1" noChangeArrowheads="1"/>
          </p:cNvSpPr>
          <p:nvPr/>
        </p:nvSpPr>
        <p:spPr bwMode="auto">
          <a:xfrm>
            <a:off x="6291263" y="1600200"/>
            <a:ext cx="1785937" cy="446088"/>
          </a:xfrm>
          <a:prstGeom prst="rect">
            <a:avLst/>
          </a:prstGeom>
          <a:solidFill>
            <a:srgbClr val="0000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2000" b="1" i="1">
                <a:solidFill>
                  <a:schemeClr val="bg1"/>
                </a:solidFill>
              </a:rPr>
              <a:t>Old process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172200" y="2209800"/>
            <a:ext cx="259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</a:rPr>
              <a:t>Specific Act. (n = 12)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</a:rPr>
              <a:t>0.96 ± 0.38 mCi/nmol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14363" y="3870325"/>
            <a:ext cx="260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66FFFF"/>
                </a:solidFill>
              </a:rPr>
              <a:t>Specific Act. (n = 30)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66FFFF"/>
                </a:solidFill>
              </a:rPr>
              <a:t>8.65 ± 3.14 mCi/nmol</a:t>
            </a:r>
          </a:p>
        </p:txBody>
      </p:sp>
    </p:spTree>
    <p:extLst>
      <p:ext uri="{BB962C8B-B14F-4D97-AF65-F5344CB8AC3E}">
        <p14:creationId xmlns:p14="http://schemas.microsoft.com/office/powerpoint/2010/main" val="24657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New Tracer Summary: [</a:t>
            </a:r>
            <a:r>
              <a:rPr lang="en-US" baseline="30000"/>
              <a:t>11</a:t>
            </a:r>
            <a:r>
              <a:rPr lang="en-US"/>
              <a:t>C]MKAP &amp; [</a:t>
            </a:r>
            <a:r>
              <a:rPr lang="en-US" baseline="30000"/>
              <a:t>11</a:t>
            </a:r>
            <a:r>
              <a:rPr lang="en-US"/>
              <a:t>C]PKAB, KOR agonist &amp; antagonist	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PET Center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1447800" y="5257800"/>
            <a:ext cx="7010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1600">
                <a:ea typeface="MS PGothic" pitchFamily="34" charset="-128"/>
              </a:rPr>
              <a:t>Activity summed from 40-60 min post-injection from a male subject, normalized by injected dose.</a:t>
            </a:r>
          </a:p>
          <a:p>
            <a:pPr>
              <a:spcAft>
                <a:spcPct val="50000"/>
              </a:spcAft>
            </a:pPr>
            <a:endParaRPr lang="en-US" sz="1600">
              <a:ea typeface="MS PGothic" pitchFamily="34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81000"/>
            <a:ext cx="44196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Cool Image</a:t>
            </a:r>
            <a:endParaRPr lang="en-US" sz="4000">
              <a:solidFill>
                <a:schemeClr val="bg1"/>
              </a:solidFill>
            </a:endParaRPr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504950" y="1676400"/>
          <a:ext cx="6792913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4" imgW="6790944" imgH="1716024" progId="Word.Document.8">
                  <p:embed/>
                </p:oleObj>
              </mc:Choice>
              <mc:Fallback>
                <p:oleObj name="Document" r:id="rId4" imgW="6790944" imgH="17160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676400"/>
                        <a:ext cx="6792913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1504950" y="3429000"/>
          <a:ext cx="68008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6" imgW="6800088" imgH="1752600" progId="Word.Document.8">
                  <p:embed/>
                </p:oleObj>
              </mc:Choice>
              <mc:Fallback>
                <p:oleObj name="Document" r:id="rId6" imgW="6800088" imgH="1752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429000"/>
                        <a:ext cx="68008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85800" y="2214563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MR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06425" y="4048125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PET</a:t>
            </a:r>
          </a:p>
        </p:txBody>
      </p:sp>
    </p:spTree>
    <p:extLst>
      <p:ext uri="{BB962C8B-B14F-4D97-AF65-F5344CB8AC3E}">
        <p14:creationId xmlns:p14="http://schemas.microsoft.com/office/powerpoint/2010/main" val="233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Tracer for KOR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33550"/>
            <a:ext cx="48958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4075" y="3581400"/>
            <a:ext cx="5191125" cy="9144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576" y="2362200"/>
            <a:ext cx="8839200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Several OR radiotracers are currently available for PET in humans including 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C-carfentanil, 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C-diprenorphine, 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C-buprenorphine, 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F-cyclofoxy, and 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C-naltrindole but none is selective for the KOR.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Action Button: Home 1">
            <a:hlinkClick r:id="rId3" action="ppaction://hlinkpres?slideindex=2&amp;slidetitle=Outline" highlightClick="1"/>
          </p:cNvPr>
          <p:cNvSpPr>
            <a:spLocks noChangeArrowheads="1"/>
          </p:cNvSpPr>
          <p:nvPr/>
        </p:nvSpPr>
        <p:spPr bwMode="auto">
          <a:xfrm>
            <a:off x="8153400" y="5867400"/>
            <a:ext cx="754062" cy="762000"/>
          </a:xfrm>
          <a:prstGeom prst="actionButtonHome">
            <a:avLst/>
          </a:prstGeom>
          <a:solidFill>
            <a:srgbClr val="99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New Tracer Summary: [</a:t>
            </a:r>
            <a:r>
              <a:rPr lang="en-US" baseline="30000"/>
              <a:t>11</a:t>
            </a:r>
            <a:r>
              <a:rPr lang="en-US"/>
              <a:t>C]MKAP &amp; [</a:t>
            </a:r>
            <a:r>
              <a:rPr lang="en-US" baseline="30000"/>
              <a:t>11</a:t>
            </a:r>
            <a:r>
              <a:rPr lang="en-US"/>
              <a:t>C]PKAB, KOR agonist &amp; antagonist	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PET Center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22960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Tracer Information</a:t>
            </a:r>
            <a:r>
              <a:rPr lang="en-US"/>
              <a:t/>
            </a:r>
            <a:br>
              <a:rPr lang="en-US"/>
            </a:br>
            <a:r>
              <a:rPr lang="en-US" sz="3600"/>
              <a:t>KOR Antagonist</a:t>
            </a:r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Tracer name: [</a:t>
            </a:r>
            <a:r>
              <a:rPr lang="en-US" sz="2800" baseline="30000"/>
              <a:t>11</a:t>
            </a:r>
            <a:r>
              <a:rPr lang="en-US" sz="2800"/>
              <a:t>C]PKAB</a:t>
            </a:r>
          </a:p>
          <a:p>
            <a:pPr>
              <a:spcBef>
                <a:spcPct val="50000"/>
              </a:spcBef>
            </a:pPr>
            <a:r>
              <a:rPr lang="en-US" sz="2800"/>
              <a:t>aka </a:t>
            </a:r>
          </a:p>
          <a:p>
            <a:pPr>
              <a:spcBef>
                <a:spcPct val="50000"/>
              </a:spcBef>
            </a:pPr>
            <a:r>
              <a:rPr lang="en-US" sz="2800"/>
              <a:t>LY2879788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4630738"/>
            <a:ext cx="3429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/>
              <a:t>Endogenous ligand:</a:t>
            </a:r>
          </a:p>
          <a:p>
            <a:pPr algn="r">
              <a:spcBef>
                <a:spcPct val="50000"/>
              </a:spcBef>
            </a:pPr>
            <a:r>
              <a:rPr lang="en-US" sz="2800"/>
              <a:t>Dynorphin</a:t>
            </a:r>
          </a:p>
        </p:txBody>
      </p:sp>
      <p:pic>
        <p:nvPicPr>
          <p:cNvPr id="45061" name="Picture 5" descr="72957-3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4405313" cy="127158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236788"/>
            <a:ext cx="3748087" cy="1878012"/>
          </a:xfrm>
          <a:prstGeom prst="rect">
            <a:avLst/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New Tracer Summary: [</a:t>
            </a:r>
            <a:r>
              <a:rPr lang="en-US" baseline="30000"/>
              <a:t>11</a:t>
            </a:r>
            <a:r>
              <a:rPr lang="en-US"/>
              <a:t>C]MKAP &amp; [</a:t>
            </a:r>
            <a:r>
              <a:rPr lang="en-US" baseline="30000"/>
              <a:t>11</a:t>
            </a:r>
            <a:r>
              <a:rPr lang="en-US"/>
              <a:t>C]PKAB, KOR agonist &amp; antagonist	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PET Center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chemeClr val="bg1"/>
                </a:solidFill>
              </a:rPr>
              <a:t>Chemistry</a:t>
            </a:r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6558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8013"/>
            <a:ext cx="28384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140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600200" y="3352800"/>
            <a:ext cx="6858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3581400" y="52578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141538" y="3198813"/>
            <a:ext cx="245903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66FF"/>
                </a:solidFill>
              </a:rPr>
              <a:t>H</a:t>
            </a:r>
            <a:r>
              <a:rPr lang="en-US" sz="2000" baseline="30000">
                <a:solidFill>
                  <a:srgbClr val="FF66FF"/>
                </a:solidFill>
              </a:rPr>
              <a:t>11</a:t>
            </a:r>
            <a:r>
              <a:rPr lang="en-US" sz="2000">
                <a:solidFill>
                  <a:srgbClr val="FF66FF"/>
                </a:solidFill>
              </a:rPr>
              <a:t>CN</a:t>
            </a:r>
            <a:endParaRPr lang="en-US" sz="2000"/>
          </a:p>
          <a:p>
            <a:pPr algn="ctr"/>
            <a:endParaRPr lang="en-US" sz="1200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00FF80"/>
                </a:solidFill>
              </a:rPr>
              <a:t>dppf, Pd</a:t>
            </a:r>
            <a:r>
              <a:rPr lang="en-US" baseline="-25000">
                <a:solidFill>
                  <a:srgbClr val="00FF80"/>
                </a:solidFill>
              </a:rPr>
              <a:t>2</a:t>
            </a:r>
            <a:r>
              <a:rPr lang="en-US">
                <a:solidFill>
                  <a:srgbClr val="00FF80"/>
                </a:solidFill>
              </a:rPr>
              <a:t>dba</a:t>
            </a:r>
            <a:r>
              <a:rPr lang="en-US" baseline="-25000">
                <a:solidFill>
                  <a:srgbClr val="00FF80"/>
                </a:solidFill>
              </a:rPr>
              <a:t>3</a:t>
            </a:r>
            <a:r>
              <a:rPr lang="en-US">
                <a:solidFill>
                  <a:srgbClr val="00FF80"/>
                </a:solidFill>
              </a:rPr>
              <a:t>, KHCO</a:t>
            </a:r>
            <a:r>
              <a:rPr lang="en-US" baseline="-25000">
                <a:solidFill>
                  <a:srgbClr val="00FF80"/>
                </a:solidFill>
              </a:rPr>
              <a:t>3</a:t>
            </a:r>
            <a:endParaRPr lang="en-US">
              <a:solidFill>
                <a:srgbClr val="00FF80"/>
              </a:solidFill>
            </a:endParaRPr>
          </a:p>
          <a:p>
            <a:pPr algn="ctr"/>
            <a:r>
              <a:rPr lang="en-US">
                <a:solidFill>
                  <a:srgbClr val="00FF80"/>
                </a:solidFill>
              </a:rPr>
              <a:t>DMF, 80 °C, 5 min</a:t>
            </a:r>
            <a:endParaRPr lang="en-US" sz="1600">
              <a:solidFill>
                <a:srgbClr val="00FF80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886200" y="4778375"/>
            <a:ext cx="14589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NaOH, H</a:t>
            </a:r>
            <a:r>
              <a:rPr lang="en-US" baseline="-25000">
                <a:solidFill>
                  <a:srgbClr val="00FF80"/>
                </a:solidFill>
                <a:latin typeface="Helvetica" pitchFamily="-80" charset="0"/>
              </a:rPr>
              <a:t>2</a:t>
            </a:r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O</a:t>
            </a:r>
            <a:r>
              <a:rPr lang="en-US" baseline="-25000">
                <a:solidFill>
                  <a:srgbClr val="00FF80"/>
                </a:solidFill>
                <a:latin typeface="Helvetica" pitchFamily="-80" charset="0"/>
              </a:rPr>
              <a:t>2</a:t>
            </a:r>
            <a:endParaRPr lang="en-US">
              <a:solidFill>
                <a:srgbClr val="00FF80"/>
              </a:solidFill>
              <a:latin typeface="Helvetica" pitchFamily="-80" charset="0"/>
            </a:endParaRPr>
          </a:p>
          <a:p>
            <a:endParaRPr lang="en-US">
              <a:solidFill>
                <a:srgbClr val="00FF80"/>
              </a:solidFill>
              <a:latin typeface="Helvetica" pitchFamily="-80" charset="0"/>
            </a:endParaRPr>
          </a:p>
          <a:p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80 °C, 5 min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6096000" y="1370013"/>
            <a:ext cx="84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aseline="30000">
                <a:solidFill>
                  <a:srgbClr val="FF66FF"/>
                </a:solidFill>
              </a:rPr>
              <a:t>11</a:t>
            </a:r>
            <a:r>
              <a:rPr lang="en-US" sz="2000">
                <a:solidFill>
                  <a:srgbClr val="FF66FF"/>
                </a:solidFill>
              </a:rPr>
              <a:t>CO</a:t>
            </a:r>
            <a:r>
              <a:rPr lang="en-US" sz="2000" baseline="-25000">
                <a:solidFill>
                  <a:srgbClr val="FF66FF"/>
                </a:solidFill>
              </a:rPr>
              <a:t>2</a:t>
            </a:r>
            <a:endParaRPr lang="en-US" sz="2000">
              <a:solidFill>
                <a:srgbClr val="FF66FF"/>
              </a:solidFill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495800" y="2284413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aseline="30000">
                <a:solidFill>
                  <a:srgbClr val="FF66FF"/>
                </a:solidFill>
              </a:rPr>
              <a:t>11</a:t>
            </a:r>
            <a:r>
              <a:rPr lang="en-US" sz="2000">
                <a:solidFill>
                  <a:srgbClr val="FF66FF"/>
                </a:solidFill>
              </a:rPr>
              <a:t>CH</a:t>
            </a:r>
            <a:r>
              <a:rPr lang="en-US" sz="2000" baseline="-25000">
                <a:solidFill>
                  <a:srgbClr val="FF66FF"/>
                </a:solidFill>
              </a:rPr>
              <a:t>4</a:t>
            </a:r>
            <a:endParaRPr lang="en-US" sz="200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5334000" y="1674813"/>
            <a:ext cx="685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3886200" y="2665413"/>
            <a:ext cx="685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389313" y="2330450"/>
            <a:ext cx="941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NH</a:t>
            </a:r>
            <a:r>
              <a:rPr lang="en-US" baseline="-25000">
                <a:solidFill>
                  <a:srgbClr val="00FF80"/>
                </a:solidFill>
                <a:latin typeface="Helvetica" pitchFamily="-80" charset="0"/>
              </a:rPr>
              <a:t>3</a:t>
            </a:r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, Pt</a:t>
            </a:r>
          </a:p>
          <a:p>
            <a:pPr algn="ctr"/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950 °C</a:t>
            </a: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4838700" y="1349375"/>
            <a:ext cx="885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H</a:t>
            </a:r>
            <a:r>
              <a:rPr lang="en-US" baseline="-25000">
                <a:solidFill>
                  <a:srgbClr val="00FF80"/>
                </a:solidFill>
                <a:latin typeface="Helvetica" pitchFamily="-80" charset="0"/>
              </a:rPr>
              <a:t>2</a:t>
            </a:r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, Ni</a:t>
            </a:r>
          </a:p>
          <a:p>
            <a:pPr algn="ctr"/>
            <a:r>
              <a:rPr lang="en-US">
                <a:solidFill>
                  <a:srgbClr val="00FF80"/>
                </a:solidFill>
                <a:latin typeface="Helvetica" pitchFamily="-80" charset="0"/>
              </a:rPr>
              <a:t>350 °C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228600" y="3581400"/>
            <a:ext cx="155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Cyanation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3886200" y="5743575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Hydrolysis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60198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Garamond" pitchFamily="18" charset="0"/>
              </a:rPr>
              <a:t>[</a:t>
            </a:r>
            <a:r>
              <a:rPr lang="en-US" sz="2400" baseline="30000">
                <a:solidFill>
                  <a:srgbClr val="FFFF00"/>
                </a:solidFill>
                <a:latin typeface="Garamond" pitchFamily="18" charset="0"/>
              </a:rPr>
              <a:t>11</a:t>
            </a:r>
            <a:r>
              <a:rPr lang="en-US" sz="2400">
                <a:solidFill>
                  <a:srgbClr val="FFFF00"/>
                </a:solidFill>
                <a:latin typeface="Garamond" pitchFamily="18" charset="0"/>
              </a:rPr>
              <a:t>C]PKAB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685800" y="27432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Garamond" pitchFamily="18" charset="0"/>
              </a:rPr>
              <a:t>Precursor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685800" y="5715000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Garamond" pitchFamily="18" charset="0"/>
              </a:rPr>
              <a:t>Intermediate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441950" y="2590800"/>
            <a:ext cx="354965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Radiochemical Yield: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81.0 ± 30.6 mCi (n = 14)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Specific Activity (EOS):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1.18 ± 0.36 mCi/nmol (n = 14)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675313" y="20764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New Tracer Summary: [</a:t>
            </a:r>
            <a:r>
              <a:rPr lang="en-US" baseline="30000"/>
              <a:t>11</a:t>
            </a:r>
            <a:r>
              <a:rPr lang="en-US"/>
              <a:t>C]MKAP &amp; [</a:t>
            </a:r>
            <a:r>
              <a:rPr lang="en-US" baseline="30000"/>
              <a:t>11</a:t>
            </a:r>
            <a:r>
              <a:rPr lang="en-US"/>
              <a:t>C]PKAB, KOR agonist &amp; antagonist	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PET Center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52400"/>
            <a:ext cx="44196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Cool Image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90575" y="22113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MR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14375" y="3582988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SRTM2_120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14375" y="5091113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SRTM2_90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>
            <p:ph type="body" sz="half" idx="1"/>
          </p:nvPr>
        </p:nvSpPr>
        <p:spPr bwMode="auto">
          <a:xfrm>
            <a:off x="1143000" y="990600"/>
            <a:ext cx="71628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BP</a:t>
            </a:r>
            <a:r>
              <a:rPr lang="en-US" sz="2000" baseline="-18000"/>
              <a:t>ND</a:t>
            </a:r>
            <a:r>
              <a:rPr lang="en-US" sz="2000"/>
              <a:t> images for a single subject computed using the SRTM2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method and data of 120 and 90 min post-injection.</a:t>
            </a: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76400"/>
            <a:ext cx="5475287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506788"/>
            <a:ext cx="5048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Home 1">
            <a:hlinkClick r:id="rId5" action="ppaction://hlinkpres?slideindex=2&amp;slidetitle=Outline" highlightClick="1"/>
          </p:cNvPr>
          <p:cNvSpPr>
            <a:spLocks noChangeArrowheads="1"/>
          </p:cNvSpPr>
          <p:nvPr/>
        </p:nvSpPr>
        <p:spPr bwMode="auto">
          <a:xfrm>
            <a:off x="8305800" y="6040438"/>
            <a:ext cx="754062" cy="762000"/>
          </a:xfrm>
          <a:prstGeom prst="actionButtonHome">
            <a:avLst/>
          </a:prstGeom>
          <a:solidFill>
            <a:srgbClr val="99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2" y="533400"/>
            <a:ext cx="84582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" y="2895600"/>
            <a:ext cx="84486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5806"/>
            <a:ext cx="7315200" cy="458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644"/>
            <a:ext cx="5257800" cy="159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52600" y="5257800"/>
            <a:ext cx="7010400" cy="1295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21336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5740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8892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2044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5196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8348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1500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04225" y="1473960"/>
            <a:ext cx="1365268" cy="3029804"/>
          </a:xfrm>
          <a:custGeom>
            <a:avLst/>
            <a:gdLst>
              <a:gd name="connsiteX0" fmla="*/ 628288 w 1365268"/>
              <a:gd name="connsiteY0" fmla="*/ 0 h 2076613"/>
              <a:gd name="connsiteX1" fmla="*/ 710175 w 1365268"/>
              <a:gd name="connsiteY1" fmla="*/ 109182 h 2076613"/>
              <a:gd name="connsiteX2" fmla="*/ 792062 w 1365268"/>
              <a:gd name="connsiteY2" fmla="*/ 204717 h 2076613"/>
              <a:gd name="connsiteX3" fmla="*/ 819357 w 1365268"/>
              <a:gd name="connsiteY3" fmla="*/ 259308 h 2076613"/>
              <a:gd name="connsiteX4" fmla="*/ 928539 w 1365268"/>
              <a:gd name="connsiteY4" fmla="*/ 368490 h 2076613"/>
              <a:gd name="connsiteX5" fmla="*/ 1051369 w 1365268"/>
              <a:gd name="connsiteY5" fmla="*/ 518615 h 2076613"/>
              <a:gd name="connsiteX6" fmla="*/ 1105960 w 1365268"/>
              <a:gd name="connsiteY6" fmla="*/ 573206 h 2076613"/>
              <a:gd name="connsiteX7" fmla="*/ 1119608 w 1365268"/>
              <a:gd name="connsiteY7" fmla="*/ 627797 h 2076613"/>
              <a:gd name="connsiteX8" fmla="*/ 1215142 w 1365268"/>
              <a:gd name="connsiteY8" fmla="*/ 682388 h 2076613"/>
              <a:gd name="connsiteX9" fmla="*/ 1283381 w 1365268"/>
              <a:gd name="connsiteY9" fmla="*/ 736979 h 2076613"/>
              <a:gd name="connsiteX10" fmla="*/ 1365268 w 1365268"/>
              <a:gd name="connsiteY10" fmla="*/ 791570 h 2076613"/>
              <a:gd name="connsiteX11" fmla="*/ 1051369 w 1365268"/>
              <a:gd name="connsiteY11" fmla="*/ 818866 h 2076613"/>
              <a:gd name="connsiteX12" fmla="*/ 792062 w 1365268"/>
              <a:gd name="connsiteY12" fmla="*/ 846161 h 2076613"/>
              <a:gd name="connsiteX13" fmla="*/ 641936 w 1365268"/>
              <a:gd name="connsiteY13" fmla="*/ 873457 h 2076613"/>
              <a:gd name="connsiteX14" fmla="*/ 600993 w 1365268"/>
              <a:gd name="connsiteY14" fmla="*/ 887105 h 2076613"/>
              <a:gd name="connsiteX15" fmla="*/ 587345 w 1365268"/>
              <a:gd name="connsiteY15" fmla="*/ 996287 h 2076613"/>
              <a:gd name="connsiteX16" fmla="*/ 573697 w 1365268"/>
              <a:gd name="connsiteY16" fmla="*/ 1269242 h 2076613"/>
              <a:gd name="connsiteX17" fmla="*/ 519106 w 1365268"/>
              <a:gd name="connsiteY17" fmla="*/ 1282890 h 2076613"/>
              <a:gd name="connsiteX18" fmla="*/ 437220 w 1365268"/>
              <a:gd name="connsiteY18" fmla="*/ 1310185 h 2076613"/>
              <a:gd name="connsiteX19" fmla="*/ 355333 w 1365268"/>
              <a:gd name="connsiteY19" fmla="*/ 1337481 h 2076613"/>
              <a:gd name="connsiteX20" fmla="*/ 314390 w 1365268"/>
              <a:gd name="connsiteY20" fmla="*/ 1351129 h 2076613"/>
              <a:gd name="connsiteX21" fmla="*/ 246151 w 1365268"/>
              <a:gd name="connsiteY21" fmla="*/ 1364776 h 2076613"/>
              <a:gd name="connsiteX22" fmla="*/ 205208 w 1365268"/>
              <a:gd name="connsiteY22" fmla="*/ 1378424 h 2076613"/>
              <a:gd name="connsiteX23" fmla="*/ 68730 w 1365268"/>
              <a:gd name="connsiteY23" fmla="*/ 1419367 h 2076613"/>
              <a:gd name="connsiteX24" fmla="*/ 27787 w 1365268"/>
              <a:gd name="connsiteY24" fmla="*/ 1433015 h 2076613"/>
              <a:gd name="connsiteX25" fmla="*/ 491 w 1365268"/>
              <a:gd name="connsiteY25" fmla="*/ 1514902 h 2076613"/>
              <a:gd name="connsiteX26" fmla="*/ 27787 w 1365268"/>
              <a:gd name="connsiteY26" fmla="*/ 1651379 h 2076613"/>
              <a:gd name="connsiteX27" fmla="*/ 55082 w 1365268"/>
              <a:gd name="connsiteY27" fmla="*/ 1692323 h 2076613"/>
              <a:gd name="connsiteX28" fmla="*/ 96026 w 1365268"/>
              <a:gd name="connsiteY28" fmla="*/ 1774209 h 2076613"/>
              <a:gd name="connsiteX29" fmla="*/ 136969 w 1365268"/>
              <a:gd name="connsiteY29" fmla="*/ 1787857 h 2076613"/>
              <a:gd name="connsiteX30" fmla="*/ 287094 w 1365268"/>
              <a:gd name="connsiteY30" fmla="*/ 1924335 h 2076613"/>
              <a:gd name="connsiteX31" fmla="*/ 328038 w 1365268"/>
              <a:gd name="connsiteY31" fmla="*/ 1937982 h 2076613"/>
              <a:gd name="connsiteX32" fmla="*/ 382629 w 1365268"/>
              <a:gd name="connsiteY32" fmla="*/ 1978926 h 2076613"/>
              <a:gd name="connsiteX33" fmla="*/ 546402 w 1365268"/>
              <a:gd name="connsiteY33" fmla="*/ 2033517 h 2076613"/>
              <a:gd name="connsiteX34" fmla="*/ 641936 w 1365268"/>
              <a:gd name="connsiteY34" fmla="*/ 2060812 h 2076613"/>
              <a:gd name="connsiteX35" fmla="*/ 996778 w 1365268"/>
              <a:gd name="connsiteY35" fmla="*/ 2074460 h 2076613"/>
              <a:gd name="connsiteX0" fmla="*/ 628288 w 1365268"/>
              <a:gd name="connsiteY0" fmla="*/ 0 h 2108076"/>
              <a:gd name="connsiteX1" fmla="*/ 710175 w 1365268"/>
              <a:gd name="connsiteY1" fmla="*/ 109182 h 2108076"/>
              <a:gd name="connsiteX2" fmla="*/ 792062 w 1365268"/>
              <a:gd name="connsiteY2" fmla="*/ 204717 h 2108076"/>
              <a:gd name="connsiteX3" fmla="*/ 819357 w 1365268"/>
              <a:gd name="connsiteY3" fmla="*/ 259308 h 2108076"/>
              <a:gd name="connsiteX4" fmla="*/ 928539 w 1365268"/>
              <a:gd name="connsiteY4" fmla="*/ 368490 h 2108076"/>
              <a:gd name="connsiteX5" fmla="*/ 1051369 w 1365268"/>
              <a:gd name="connsiteY5" fmla="*/ 518615 h 2108076"/>
              <a:gd name="connsiteX6" fmla="*/ 1105960 w 1365268"/>
              <a:gd name="connsiteY6" fmla="*/ 573206 h 2108076"/>
              <a:gd name="connsiteX7" fmla="*/ 1119608 w 1365268"/>
              <a:gd name="connsiteY7" fmla="*/ 627797 h 2108076"/>
              <a:gd name="connsiteX8" fmla="*/ 1215142 w 1365268"/>
              <a:gd name="connsiteY8" fmla="*/ 682388 h 2108076"/>
              <a:gd name="connsiteX9" fmla="*/ 1283381 w 1365268"/>
              <a:gd name="connsiteY9" fmla="*/ 736979 h 2108076"/>
              <a:gd name="connsiteX10" fmla="*/ 1365268 w 1365268"/>
              <a:gd name="connsiteY10" fmla="*/ 791570 h 2108076"/>
              <a:gd name="connsiteX11" fmla="*/ 1051369 w 1365268"/>
              <a:gd name="connsiteY11" fmla="*/ 818866 h 2108076"/>
              <a:gd name="connsiteX12" fmla="*/ 792062 w 1365268"/>
              <a:gd name="connsiteY12" fmla="*/ 846161 h 2108076"/>
              <a:gd name="connsiteX13" fmla="*/ 641936 w 1365268"/>
              <a:gd name="connsiteY13" fmla="*/ 873457 h 2108076"/>
              <a:gd name="connsiteX14" fmla="*/ 600993 w 1365268"/>
              <a:gd name="connsiteY14" fmla="*/ 887105 h 2108076"/>
              <a:gd name="connsiteX15" fmla="*/ 587345 w 1365268"/>
              <a:gd name="connsiteY15" fmla="*/ 996287 h 2108076"/>
              <a:gd name="connsiteX16" fmla="*/ 573697 w 1365268"/>
              <a:gd name="connsiteY16" fmla="*/ 1269242 h 2108076"/>
              <a:gd name="connsiteX17" fmla="*/ 519106 w 1365268"/>
              <a:gd name="connsiteY17" fmla="*/ 1282890 h 2108076"/>
              <a:gd name="connsiteX18" fmla="*/ 437220 w 1365268"/>
              <a:gd name="connsiteY18" fmla="*/ 1310185 h 2108076"/>
              <a:gd name="connsiteX19" fmla="*/ 355333 w 1365268"/>
              <a:gd name="connsiteY19" fmla="*/ 1337481 h 2108076"/>
              <a:gd name="connsiteX20" fmla="*/ 314390 w 1365268"/>
              <a:gd name="connsiteY20" fmla="*/ 1351129 h 2108076"/>
              <a:gd name="connsiteX21" fmla="*/ 246151 w 1365268"/>
              <a:gd name="connsiteY21" fmla="*/ 1364776 h 2108076"/>
              <a:gd name="connsiteX22" fmla="*/ 205208 w 1365268"/>
              <a:gd name="connsiteY22" fmla="*/ 1378424 h 2108076"/>
              <a:gd name="connsiteX23" fmla="*/ 68730 w 1365268"/>
              <a:gd name="connsiteY23" fmla="*/ 1419367 h 2108076"/>
              <a:gd name="connsiteX24" fmla="*/ 27787 w 1365268"/>
              <a:gd name="connsiteY24" fmla="*/ 1433015 h 2108076"/>
              <a:gd name="connsiteX25" fmla="*/ 491 w 1365268"/>
              <a:gd name="connsiteY25" fmla="*/ 1514902 h 2108076"/>
              <a:gd name="connsiteX26" fmla="*/ 27787 w 1365268"/>
              <a:gd name="connsiteY26" fmla="*/ 1651379 h 2108076"/>
              <a:gd name="connsiteX27" fmla="*/ 55082 w 1365268"/>
              <a:gd name="connsiteY27" fmla="*/ 1692323 h 2108076"/>
              <a:gd name="connsiteX28" fmla="*/ 96026 w 1365268"/>
              <a:gd name="connsiteY28" fmla="*/ 1774209 h 2108076"/>
              <a:gd name="connsiteX29" fmla="*/ 136969 w 1365268"/>
              <a:gd name="connsiteY29" fmla="*/ 1787857 h 2108076"/>
              <a:gd name="connsiteX30" fmla="*/ 287094 w 1365268"/>
              <a:gd name="connsiteY30" fmla="*/ 1924335 h 2108076"/>
              <a:gd name="connsiteX31" fmla="*/ 328038 w 1365268"/>
              <a:gd name="connsiteY31" fmla="*/ 1937982 h 2108076"/>
              <a:gd name="connsiteX32" fmla="*/ 382629 w 1365268"/>
              <a:gd name="connsiteY32" fmla="*/ 1978926 h 2108076"/>
              <a:gd name="connsiteX33" fmla="*/ 546402 w 1365268"/>
              <a:gd name="connsiteY33" fmla="*/ 2033517 h 2108076"/>
              <a:gd name="connsiteX34" fmla="*/ 996778 w 1365268"/>
              <a:gd name="connsiteY34" fmla="*/ 2101756 h 2108076"/>
              <a:gd name="connsiteX35" fmla="*/ 996778 w 1365268"/>
              <a:gd name="connsiteY35" fmla="*/ 2074460 h 2108076"/>
              <a:gd name="connsiteX0" fmla="*/ 628288 w 1365268"/>
              <a:gd name="connsiteY0" fmla="*/ 0 h 2715905"/>
              <a:gd name="connsiteX1" fmla="*/ 710175 w 1365268"/>
              <a:gd name="connsiteY1" fmla="*/ 109182 h 2715905"/>
              <a:gd name="connsiteX2" fmla="*/ 792062 w 1365268"/>
              <a:gd name="connsiteY2" fmla="*/ 204717 h 2715905"/>
              <a:gd name="connsiteX3" fmla="*/ 819357 w 1365268"/>
              <a:gd name="connsiteY3" fmla="*/ 259308 h 2715905"/>
              <a:gd name="connsiteX4" fmla="*/ 928539 w 1365268"/>
              <a:gd name="connsiteY4" fmla="*/ 368490 h 2715905"/>
              <a:gd name="connsiteX5" fmla="*/ 1051369 w 1365268"/>
              <a:gd name="connsiteY5" fmla="*/ 518615 h 2715905"/>
              <a:gd name="connsiteX6" fmla="*/ 1105960 w 1365268"/>
              <a:gd name="connsiteY6" fmla="*/ 573206 h 2715905"/>
              <a:gd name="connsiteX7" fmla="*/ 1119608 w 1365268"/>
              <a:gd name="connsiteY7" fmla="*/ 627797 h 2715905"/>
              <a:gd name="connsiteX8" fmla="*/ 1215142 w 1365268"/>
              <a:gd name="connsiteY8" fmla="*/ 682388 h 2715905"/>
              <a:gd name="connsiteX9" fmla="*/ 1283381 w 1365268"/>
              <a:gd name="connsiteY9" fmla="*/ 736979 h 2715905"/>
              <a:gd name="connsiteX10" fmla="*/ 1365268 w 1365268"/>
              <a:gd name="connsiteY10" fmla="*/ 791570 h 2715905"/>
              <a:gd name="connsiteX11" fmla="*/ 1051369 w 1365268"/>
              <a:gd name="connsiteY11" fmla="*/ 818866 h 2715905"/>
              <a:gd name="connsiteX12" fmla="*/ 792062 w 1365268"/>
              <a:gd name="connsiteY12" fmla="*/ 846161 h 2715905"/>
              <a:gd name="connsiteX13" fmla="*/ 641936 w 1365268"/>
              <a:gd name="connsiteY13" fmla="*/ 873457 h 2715905"/>
              <a:gd name="connsiteX14" fmla="*/ 600993 w 1365268"/>
              <a:gd name="connsiteY14" fmla="*/ 887105 h 2715905"/>
              <a:gd name="connsiteX15" fmla="*/ 587345 w 1365268"/>
              <a:gd name="connsiteY15" fmla="*/ 996287 h 2715905"/>
              <a:gd name="connsiteX16" fmla="*/ 573697 w 1365268"/>
              <a:gd name="connsiteY16" fmla="*/ 1269242 h 2715905"/>
              <a:gd name="connsiteX17" fmla="*/ 519106 w 1365268"/>
              <a:gd name="connsiteY17" fmla="*/ 1282890 h 2715905"/>
              <a:gd name="connsiteX18" fmla="*/ 437220 w 1365268"/>
              <a:gd name="connsiteY18" fmla="*/ 1310185 h 2715905"/>
              <a:gd name="connsiteX19" fmla="*/ 355333 w 1365268"/>
              <a:gd name="connsiteY19" fmla="*/ 1337481 h 2715905"/>
              <a:gd name="connsiteX20" fmla="*/ 314390 w 1365268"/>
              <a:gd name="connsiteY20" fmla="*/ 1351129 h 2715905"/>
              <a:gd name="connsiteX21" fmla="*/ 246151 w 1365268"/>
              <a:gd name="connsiteY21" fmla="*/ 1364776 h 2715905"/>
              <a:gd name="connsiteX22" fmla="*/ 205208 w 1365268"/>
              <a:gd name="connsiteY22" fmla="*/ 1378424 h 2715905"/>
              <a:gd name="connsiteX23" fmla="*/ 68730 w 1365268"/>
              <a:gd name="connsiteY23" fmla="*/ 1419367 h 2715905"/>
              <a:gd name="connsiteX24" fmla="*/ 27787 w 1365268"/>
              <a:gd name="connsiteY24" fmla="*/ 1433015 h 2715905"/>
              <a:gd name="connsiteX25" fmla="*/ 491 w 1365268"/>
              <a:gd name="connsiteY25" fmla="*/ 1514902 h 2715905"/>
              <a:gd name="connsiteX26" fmla="*/ 27787 w 1365268"/>
              <a:gd name="connsiteY26" fmla="*/ 1651379 h 2715905"/>
              <a:gd name="connsiteX27" fmla="*/ 55082 w 1365268"/>
              <a:gd name="connsiteY27" fmla="*/ 1692323 h 2715905"/>
              <a:gd name="connsiteX28" fmla="*/ 96026 w 1365268"/>
              <a:gd name="connsiteY28" fmla="*/ 1774209 h 2715905"/>
              <a:gd name="connsiteX29" fmla="*/ 136969 w 1365268"/>
              <a:gd name="connsiteY29" fmla="*/ 1787857 h 2715905"/>
              <a:gd name="connsiteX30" fmla="*/ 287094 w 1365268"/>
              <a:gd name="connsiteY30" fmla="*/ 1924335 h 2715905"/>
              <a:gd name="connsiteX31" fmla="*/ 328038 w 1365268"/>
              <a:gd name="connsiteY31" fmla="*/ 1937982 h 2715905"/>
              <a:gd name="connsiteX32" fmla="*/ 382629 w 1365268"/>
              <a:gd name="connsiteY32" fmla="*/ 1978926 h 2715905"/>
              <a:gd name="connsiteX33" fmla="*/ 546402 w 1365268"/>
              <a:gd name="connsiteY33" fmla="*/ 2033517 h 2715905"/>
              <a:gd name="connsiteX34" fmla="*/ 996778 w 1365268"/>
              <a:gd name="connsiteY34" fmla="*/ 2101756 h 2715905"/>
              <a:gd name="connsiteX35" fmla="*/ 1160551 w 1365268"/>
              <a:gd name="connsiteY35" fmla="*/ 2715905 h 2715905"/>
              <a:gd name="connsiteX0" fmla="*/ 628288 w 1365268"/>
              <a:gd name="connsiteY0" fmla="*/ 0 h 2715905"/>
              <a:gd name="connsiteX1" fmla="*/ 710175 w 1365268"/>
              <a:gd name="connsiteY1" fmla="*/ 109182 h 2715905"/>
              <a:gd name="connsiteX2" fmla="*/ 792062 w 1365268"/>
              <a:gd name="connsiteY2" fmla="*/ 204717 h 2715905"/>
              <a:gd name="connsiteX3" fmla="*/ 819357 w 1365268"/>
              <a:gd name="connsiteY3" fmla="*/ 259308 h 2715905"/>
              <a:gd name="connsiteX4" fmla="*/ 928539 w 1365268"/>
              <a:gd name="connsiteY4" fmla="*/ 368490 h 2715905"/>
              <a:gd name="connsiteX5" fmla="*/ 1051369 w 1365268"/>
              <a:gd name="connsiteY5" fmla="*/ 518615 h 2715905"/>
              <a:gd name="connsiteX6" fmla="*/ 1105960 w 1365268"/>
              <a:gd name="connsiteY6" fmla="*/ 573206 h 2715905"/>
              <a:gd name="connsiteX7" fmla="*/ 1119608 w 1365268"/>
              <a:gd name="connsiteY7" fmla="*/ 627797 h 2715905"/>
              <a:gd name="connsiteX8" fmla="*/ 1215142 w 1365268"/>
              <a:gd name="connsiteY8" fmla="*/ 682388 h 2715905"/>
              <a:gd name="connsiteX9" fmla="*/ 1283381 w 1365268"/>
              <a:gd name="connsiteY9" fmla="*/ 736979 h 2715905"/>
              <a:gd name="connsiteX10" fmla="*/ 1365268 w 1365268"/>
              <a:gd name="connsiteY10" fmla="*/ 791570 h 2715905"/>
              <a:gd name="connsiteX11" fmla="*/ 1051369 w 1365268"/>
              <a:gd name="connsiteY11" fmla="*/ 818866 h 2715905"/>
              <a:gd name="connsiteX12" fmla="*/ 792062 w 1365268"/>
              <a:gd name="connsiteY12" fmla="*/ 846161 h 2715905"/>
              <a:gd name="connsiteX13" fmla="*/ 641936 w 1365268"/>
              <a:gd name="connsiteY13" fmla="*/ 873457 h 2715905"/>
              <a:gd name="connsiteX14" fmla="*/ 600993 w 1365268"/>
              <a:gd name="connsiteY14" fmla="*/ 887105 h 2715905"/>
              <a:gd name="connsiteX15" fmla="*/ 587345 w 1365268"/>
              <a:gd name="connsiteY15" fmla="*/ 996287 h 2715905"/>
              <a:gd name="connsiteX16" fmla="*/ 573697 w 1365268"/>
              <a:gd name="connsiteY16" fmla="*/ 1269242 h 2715905"/>
              <a:gd name="connsiteX17" fmla="*/ 519106 w 1365268"/>
              <a:gd name="connsiteY17" fmla="*/ 1282890 h 2715905"/>
              <a:gd name="connsiteX18" fmla="*/ 437220 w 1365268"/>
              <a:gd name="connsiteY18" fmla="*/ 1310185 h 2715905"/>
              <a:gd name="connsiteX19" fmla="*/ 355333 w 1365268"/>
              <a:gd name="connsiteY19" fmla="*/ 1337481 h 2715905"/>
              <a:gd name="connsiteX20" fmla="*/ 314390 w 1365268"/>
              <a:gd name="connsiteY20" fmla="*/ 1351129 h 2715905"/>
              <a:gd name="connsiteX21" fmla="*/ 246151 w 1365268"/>
              <a:gd name="connsiteY21" fmla="*/ 1364776 h 2715905"/>
              <a:gd name="connsiteX22" fmla="*/ 205208 w 1365268"/>
              <a:gd name="connsiteY22" fmla="*/ 1378424 h 2715905"/>
              <a:gd name="connsiteX23" fmla="*/ 68730 w 1365268"/>
              <a:gd name="connsiteY23" fmla="*/ 1419367 h 2715905"/>
              <a:gd name="connsiteX24" fmla="*/ 27787 w 1365268"/>
              <a:gd name="connsiteY24" fmla="*/ 1433015 h 2715905"/>
              <a:gd name="connsiteX25" fmla="*/ 491 w 1365268"/>
              <a:gd name="connsiteY25" fmla="*/ 1514902 h 2715905"/>
              <a:gd name="connsiteX26" fmla="*/ 27787 w 1365268"/>
              <a:gd name="connsiteY26" fmla="*/ 1651379 h 2715905"/>
              <a:gd name="connsiteX27" fmla="*/ 55082 w 1365268"/>
              <a:gd name="connsiteY27" fmla="*/ 1692323 h 2715905"/>
              <a:gd name="connsiteX28" fmla="*/ 96026 w 1365268"/>
              <a:gd name="connsiteY28" fmla="*/ 1774209 h 2715905"/>
              <a:gd name="connsiteX29" fmla="*/ 136969 w 1365268"/>
              <a:gd name="connsiteY29" fmla="*/ 1787857 h 2715905"/>
              <a:gd name="connsiteX30" fmla="*/ 287094 w 1365268"/>
              <a:gd name="connsiteY30" fmla="*/ 1924335 h 2715905"/>
              <a:gd name="connsiteX31" fmla="*/ 328038 w 1365268"/>
              <a:gd name="connsiteY31" fmla="*/ 1937982 h 2715905"/>
              <a:gd name="connsiteX32" fmla="*/ 382629 w 1365268"/>
              <a:gd name="connsiteY32" fmla="*/ 1978926 h 2715905"/>
              <a:gd name="connsiteX33" fmla="*/ 1037722 w 1365268"/>
              <a:gd name="connsiteY33" fmla="*/ 2047165 h 2715905"/>
              <a:gd name="connsiteX34" fmla="*/ 996778 w 1365268"/>
              <a:gd name="connsiteY34" fmla="*/ 2101756 h 2715905"/>
              <a:gd name="connsiteX35" fmla="*/ 1160551 w 1365268"/>
              <a:gd name="connsiteY35" fmla="*/ 2715905 h 2715905"/>
              <a:gd name="connsiteX0" fmla="*/ 628288 w 1365268"/>
              <a:gd name="connsiteY0" fmla="*/ 0 h 2755597"/>
              <a:gd name="connsiteX1" fmla="*/ 710175 w 1365268"/>
              <a:gd name="connsiteY1" fmla="*/ 109182 h 2755597"/>
              <a:gd name="connsiteX2" fmla="*/ 792062 w 1365268"/>
              <a:gd name="connsiteY2" fmla="*/ 204717 h 2755597"/>
              <a:gd name="connsiteX3" fmla="*/ 819357 w 1365268"/>
              <a:gd name="connsiteY3" fmla="*/ 259308 h 2755597"/>
              <a:gd name="connsiteX4" fmla="*/ 928539 w 1365268"/>
              <a:gd name="connsiteY4" fmla="*/ 368490 h 2755597"/>
              <a:gd name="connsiteX5" fmla="*/ 1051369 w 1365268"/>
              <a:gd name="connsiteY5" fmla="*/ 518615 h 2755597"/>
              <a:gd name="connsiteX6" fmla="*/ 1105960 w 1365268"/>
              <a:gd name="connsiteY6" fmla="*/ 573206 h 2755597"/>
              <a:gd name="connsiteX7" fmla="*/ 1119608 w 1365268"/>
              <a:gd name="connsiteY7" fmla="*/ 627797 h 2755597"/>
              <a:gd name="connsiteX8" fmla="*/ 1215142 w 1365268"/>
              <a:gd name="connsiteY8" fmla="*/ 682388 h 2755597"/>
              <a:gd name="connsiteX9" fmla="*/ 1283381 w 1365268"/>
              <a:gd name="connsiteY9" fmla="*/ 736979 h 2755597"/>
              <a:gd name="connsiteX10" fmla="*/ 1365268 w 1365268"/>
              <a:gd name="connsiteY10" fmla="*/ 791570 h 2755597"/>
              <a:gd name="connsiteX11" fmla="*/ 1051369 w 1365268"/>
              <a:gd name="connsiteY11" fmla="*/ 818866 h 2755597"/>
              <a:gd name="connsiteX12" fmla="*/ 792062 w 1365268"/>
              <a:gd name="connsiteY12" fmla="*/ 846161 h 2755597"/>
              <a:gd name="connsiteX13" fmla="*/ 641936 w 1365268"/>
              <a:gd name="connsiteY13" fmla="*/ 873457 h 2755597"/>
              <a:gd name="connsiteX14" fmla="*/ 600993 w 1365268"/>
              <a:gd name="connsiteY14" fmla="*/ 887105 h 2755597"/>
              <a:gd name="connsiteX15" fmla="*/ 587345 w 1365268"/>
              <a:gd name="connsiteY15" fmla="*/ 996287 h 2755597"/>
              <a:gd name="connsiteX16" fmla="*/ 573697 w 1365268"/>
              <a:gd name="connsiteY16" fmla="*/ 1269242 h 2755597"/>
              <a:gd name="connsiteX17" fmla="*/ 519106 w 1365268"/>
              <a:gd name="connsiteY17" fmla="*/ 1282890 h 2755597"/>
              <a:gd name="connsiteX18" fmla="*/ 437220 w 1365268"/>
              <a:gd name="connsiteY18" fmla="*/ 1310185 h 2755597"/>
              <a:gd name="connsiteX19" fmla="*/ 355333 w 1365268"/>
              <a:gd name="connsiteY19" fmla="*/ 1337481 h 2755597"/>
              <a:gd name="connsiteX20" fmla="*/ 314390 w 1365268"/>
              <a:gd name="connsiteY20" fmla="*/ 1351129 h 2755597"/>
              <a:gd name="connsiteX21" fmla="*/ 246151 w 1365268"/>
              <a:gd name="connsiteY21" fmla="*/ 1364776 h 2755597"/>
              <a:gd name="connsiteX22" fmla="*/ 205208 w 1365268"/>
              <a:gd name="connsiteY22" fmla="*/ 1378424 h 2755597"/>
              <a:gd name="connsiteX23" fmla="*/ 68730 w 1365268"/>
              <a:gd name="connsiteY23" fmla="*/ 1419367 h 2755597"/>
              <a:gd name="connsiteX24" fmla="*/ 27787 w 1365268"/>
              <a:gd name="connsiteY24" fmla="*/ 1433015 h 2755597"/>
              <a:gd name="connsiteX25" fmla="*/ 491 w 1365268"/>
              <a:gd name="connsiteY25" fmla="*/ 1514902 h 2755597"/>
              <a:gd name="connsiteX26" fmla="*/ 27787 w 1365268"/>
              <a:gd name="connsiteY26" fmla="*/ 1651379 h 2755597"/>
              <a:gd name="connsiteX27" fmla="*/ 55082 w 1365268"/>
              <a:gd name="connsiteY27" fmla="*/ 1692323 h 2755597"/>
              <a:gd name="connsiteX28" fmla="*/ 96026 w 1365268"/>
              <a:gd name="connsiteY28" fmla="*/ 1774209 h 2755597"/>
              <a:gd name="connsiteX29" fmla="*/ 136969 w 1365268"/>
              <a:gd name="connsiteY29" fmla="*/ 1787857 h 2755597"/>
              <a:gd name="connsiteX30" fmla="*/ 287094 w 1365268"/>
              <a:gd name="connsiteY30" fmla="*/ 1924335 h 2755597"/>
              <a:gd name="connsiteX31" fmla="*/ 328038 w 1365268"/>
              <a:gd name="connsiteY31" fmla="*/ 1937982 h 2755597"/>
              <a:gd name="connsiteX32" fmla="*/ 382629 w 1365268"/>
              <a:gd name="connsiteY32" fmla="*/ 1978926 h 2755597"/>
              <a:gd name="connsiteX33" fmla="*/ 1037722 w 1365268"/>
              <a:gd name="connsiteY33" fmla="*/ 2047165 h 2755597"/>
              <a:gd name="connsiteX34" fmla="*/ 1160551 w 1365268"/>
              <a:gd name="connsiteY34" fmla="*/ 2702257 h 2755597"/>
              <a:gd name="connsiteX35" fmla="*/ 1160551 w 1365268"/>
              <a:gd name="connsiteY35" fmla="*/ 2715905 h 2755597"/>
              <a:gd name="connsiteX0" fmla="*/ 628288 w 1365268"/>
              <a:gd name="connsiteY0" fmla="*/ 0 h 3029804"/>
              <a:gd name="connsiteX1" fmla="*/ 710175 w 1365268"/>
              <a:gd name="connsiteY1" fmla="*/ 109182 h 3029804"/>
              <a:gd name="connsiteX2" fmla="*/ 792062 w 1365268"/>
              <a:gd name="connsiteY2" fmla="*/ 204717 h 3029804"/>
              <a:gd name="connsiteX3" fmla="*/ 819357 w 1365268"/>
              <a:gd name="connsiteY3" fmla="*/ 259308 h 3029804"/>
              <a:gd name="connsiteX4" fmla="*/ 928539 w 1365268"/>
              <a:gd name="connsiteY4" fmla="*/ 368490 h 3029804"/>
              <a:gd name="connsiteX5" fmla="*/ 1051369 w 1365268"/>
              <a:gd name="connsiteY5" fmla="*/ 518615 h 3029804"/>
              <a:gd name="connsiteX6" fmla="*/ 1105960 w 1365268"/>
              <a:gd name="connsiteY6" fmla="*/ 573206 h 3029804"/>
              <a:gd name="connsiteX7" fmla="*/ 1119608 w 1365268"/>
              <a:gd name="connsiteY7" fmla="*/ 627797 h 3029804"/>
              <a:gd name="connsiteX8" fmla="*/ 1215142 w 1365268"/>
              <a:gd name="connsiteY8" fmla="*/ 682388 h 3029804"/>
              <a:gd name="connsiteX9" fmla="*/ 1283381 w 1365268"/>
              <a:gd name="connsiteY9" fmla="*/ 736979 h 3029804"/>
              <a:gd name="connsiteX10" fmla="*/ 1365268 w 1365268"/>
              <a:gd name="connsiteY10" fmla="*/ 791570 h 3029804"/>
              <a:gd name="connsiteX11" fmla="*/ 1051369 w 1365268"/>
              <a:gd name="connsiteY11" fmla="*/ 818866 h 3029804"/>
              <a:gd name="connsiteX12" fmla="*/ 792062 w 1365268"/>
              <a:gd name="connsiteY12" fmla="*/ 846161 h 3029804"/>
              <a:gd name="connsiteX13" fmla="*/ 641936 w 1365268"/>
              <a:gd name="connsiteY13" fmla="*/ 873457 h 3029804"/>
              <a:gd name="connsiteX14" fmla="*/ 600993 w 1365268"/>
              <a:gd name="connsiteY14" fmla="*/ 887105 h 3029804"/>
              <a:gd name="connsiteX15" fmla="*/ 587345 w 1365268"/>
              <a:gd name="connsiteY15" fmla="*/ 996287 h 3029804"/>
              <a:gd name="connsiteX16" fmla="*/ 573697 w 1365268"/>
              <a:gd name="connsiteY16" fmla="*/ 1269242 h 3029804"/>
              <a:gd name="connsiteX17" fmla="*/ 519106 w 1365268"/>
              <a:gd name="connsiteY17" fmla="*/ 1282890 h 3029804"/>
              <a:gd name="connsiteX18" fmla="*/ 437220 w 1365268"/>
              <a:gd name="connsiteY18" fmla="*/ 1310185 h 3029804"/>
              <a:gd name="connsiteX19" fmla="*/ 355333 w 1365268"/>
              <a:gd name="connsiteY19" fmla="*/ 1337481 h 3029804"/>
              <a:gd name="connsiteX20" fmla="*/ 314390 w 1365268"/>
              <a:gd name="connsiteY20" fmla="*/ 1351129 h 3029804"/>
              <a:gd name="connsiteX21" fmla="*/ 246151 w 1365268"/>
              <a:gd name="connsiteY21" fmla="*/ 1364776 h 3029804"/>
              <a:gd name="connsiteX22" fmla="*/ 205208 w 1365268"/>
              <a:gd name="connsiteY22" fmla="*/ 1378424 h 3029804"/>
              <a:gd name="connsiteX23" fmla="*/ 68730 w 1365268"/>
              <a:gd name="connsiteY23" fmla="*/ 1419367 h 3029804"/>
              <a:gd name="connsiteX24" fmla="*/ 27787 w 1365268"/>
              <a:gd name="connsiteY24" fmla="*/ 1433015 h 3029804"/>
              <a:gd name="connsiteX25" fmla="*/ 491 w 1365268"/>
              <a:gd name="connsiteY25" fmla="*/ 1514902 h 3029804"/>
              <a:gd name="connsiteX26" fmla="*/ 27787 w 1365268"/>
              <a:gd name="connsiteY26" fmla="*/ 1651379 h 3029804"/>
              <a:gd name="connsiteX27" fmla="*/ 55082 w 1365268"/>
              <a:gd name="connsiteY27" fmla="*/ 1692323 h 3029804"/>
              <a:gd name="connsiteX28" fmla="*/ 96026 w 1365268"/>
              <a:gd name="connsiteY28" fmla="*/ 1774209 h 3029804"/>
              <a:gd name="connsiteX29" fmla="*/ 136969 w 1365268"/>
              <a:gd name="connsiteY29" fmla="*/ 1787857 h 3029804"/>
              <a:gd name="connsiteX30" fmla="*/ 287094 w 1365268"/>
              <a:gd name="connsiteY30" fmla="*/ 1924335 h 3029804"/>
              <a:gd name="connsiteX31" fmla="*/ 328038 w 1365268"/>
              <a:gd name="connsiteY31" fmla="*/ 1937982 h 3029804"/>
              <a:gd name="connsiteX32" fmla="*/ 382629 w 1365268"/>
              <a:gd name="connsiteY32" fmla="*/ 1978926 h 3029804"/>
              <a:gd name="connsiteX33" fmla="*/ 1037722 w 1365268"/>
              <a:gd name="connsiteY33" fmla="*/ 2047165 h 3029804"/>
              <a:gd name="connsiteX34" fmla="*/ 1160551 w 1365268"/>
              <a:gd name="connsiteY34" fmla="*/ 2702257 h 3029804"/>
              <a:gd name="connsiteX35" fmla="*/ 655583 w 1365268"/>
              <a:gd name="connsiteY35" fmla="*/ 3029804 h 302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65268" h="3029804">
                <a:moveTo>
                  <a:pt x="628288" y="0"/>
                </a:moveTo>
                <a:cubicBezTo>
                  <a:pt x="655584" y="36394"/>
                  <a:pt x="681756" y="73658"/>
                  <a:pt x="710175" y="109182"/>
                </a:cubicBezTo>
                <a:cubicBezTo>
                  <a:pt x="736376" y="141933"/>
                  <a:pt x="767393" y="170797"/>
                  <a:pt x="792062" y="204717"/>
                </a:cubicBezTo>
                <a:cubicBezTo>
                  <a:pt x="804028" y="221171"/>
                  <a:pt x="806333" y="243679"/>
                  <a:pt x="819357" y="259308"/>
                </a:cubicBezTo>
                <a:cubicBezTo>
                  <a:pt x="852307" y="298848"/>
                  <a:pt x="901260" y="324845"/>
                  <a:pt x="928539" y="368490"/>
                </a:cubicBezTo>
                <a:cubicBezTo>
                  <a:pt x="1008833" y="496961"/>
                  <a:pt x="962444" y="451922"/>
                  <a:pt x="1051369" y="518615"/>
                </a:cubicBezTo>
                <a:cubicBezTo>
                  <a:pt x="1098163" y="658992"/>
                  <a:pt x="1022773" y="469222"/>
                  <a:pt x="1105960" y="573206"/>
                </a:cubicBezTo>
                <a:cubicBezTo>
                  <a:pt x="1117677" y="587853"/>
                  <a:pt x="1106345" y="614534"/>
                  <a:pt x="1119608" y="627797"/>
                </a:cubicBezTo>
                <a:cubicBezTo>
                  <a:pt x="1145543" y="653732"/>
                  <a:pt x="1184625" y="662043"/>
                  <a:pt x="1215142" y="682388"/>
                </a:cubicBezTo>
                <a:cubicBezTo>
                  <a:pt x="1239379" y="698546"/>
                  <a:pt x="1259823" y="719846"/>
                  <a:pt x="1283381" y="736979"/>
                </a:cubicBezTo>
                <a:cubicBezTo>
                  <a:pt x="1309912" y="756274"/>
                  <a:pt x="1365268" y="791570"/>
                  <a:pt x="1365268" y="791570"/>
                </a:cubicBezTo>
                <a:cubicBezTo>
                  <a:pt x="1235450" y="834843"/>
                  <a:pt x="1354208" y="799328"/>
                  <a:pt x="1051369" y="818866"/>
                </a:cubicBezTo>
                <a:cubicBezTo>
                  <a:pt x="977284" y="823646"/>
                  <a:pt x="868939" y="835179"/>
                  <a:pt x="792062" y="846161"/>
                </a:cubicBezTo>
                <a:cubicBezTo>
                  <a:pt x="763672" y="850217"/>
                  <a:pt x="673284" y="865620"/>
                  <a:pt x="641936" y="873457"/>
                </a:cubicBezTo>
                <a:cubicBezTo>
                  <a:pt x="627980" y="876946"/>
                  <a:pt x="614641" y="882556"/>
                  <a:pt x="600993" y="887105"/>
                </a:cubicBezTo>
                <a:cubicBezTo>
                  <a:pt x="548904" y="965236"/>
                  <a:pt x="587345" y="886667"/>
                  <a:pt x="587345" y="996287"/>
                </a:cubicBezTo>
                <a:cubicBezTo>
                  <a:pt x="587345" y="1087386"/>
                  <a:pt x="594797" y="1180621"/>
                  <a:pt x="573697" y="1269242"/>
                </a:cubicBezTo>
                <a:cubicBezTo>
                  <a:pt x="569352" y="1287489"/>
                  <a:pt x="537072" y="1277500"/>
                  <a:pt x="519106" y="1282890"/>
                </a:cubicBezTo>
                <a:cubicBezTo>
                  <a:pt x="491548" y="1291157"/>
                  <a:pt x="464515" y="1301087"/>
                  <a:pt x="437220" y="1310185"/>
                </a:cubicBezTo>
                <a:lnTo>
                  <a:pt x="355333" y="1337481"/>
                </a:lnTo>
                <a:cubicBezTo>
                  <a:pt x="341685" y="1342030"/>
                  <a:pt x="328497" y="1348308"/>
                  <a:pt x="314390" y="1351129"/>
                </a:cubicBezTo>
                <a:cubicBezTo>
                  <a:pt x="291644" y="1355678"/>
                  <a:pt x="268655" y="1359150"/>
                  <a:pt x="246151" y="1364776"/>
                </a:cubicBezTo>
                <a:cubicBezTo>
                  <a:pt x="232195" y="1368265"/>
                  <a:pt x="219040" y="1374472"/>
                  <a:pt x="205208" y="1378424"/>
                </a:cubicBezTo>
                <a:cubicBezTo>
                  <a:pt x="60820" y="1419679"/>
                  <a:pt x="263338" y="1354498"/>
                  <a:pt x="68730" y="1419367"/>
                </a:cubicBezTo>
                <a:lnTo>
                  <a:pt x="27787" y="1433015"/>
                </a:lnTo>
                <a:cubicBezTo>
                  <a:pt x="18688" y="1460311"/>
                  <a:pt x="-3578" y="1486419"/>
                  <a:pt x="491" y="1514902"/>
                </a:cubicBezTo>
                <a:cubicBezTo>
                  <a:pt x="5521" y="1550113"/>
                  <a:pt x="8730" y="1613265"/>
                  <a:pt x="27787" y="1651379"/>
                </a:cubicBezTo>
                <a:cubicBezTo>
                  <a:pt x="35122" y="1666050"/>
                  <a:pt x="47747" y="1677652"/>
                  <a:pt x="55082" y="1692323"/>
                </a:cubicBezTo>
                <a:cubicBezTo>
                  <a:pt x="71565" y="1725289"/>
                  <a:pt x="63432" y="1748134"/>
                  <a:pt x="96026" y="1774209"/>
                </a:cubicBezTo>
                <a:cubicBezTo>
                  <a:pt x="107260" y="1783196"/>
                  <a:pt x="123321" y="1783308"/>
                  <a:pt x="136969" y="1787857"/>
                </a:cubicBezTo>
                <a:cubicBezTo>
                  <a:pt x="170122" y="1821010"/>
                  <a:pt x="231252" y="1896415"/>
                  <a:pt x="287094" y="1924335"/>
                </a:cubicBezTo>
                <a:cubicBezTo>
                  <a:pt x="299961" y="1930769"/>
                  <a:pt x="314390" y="1933433"/>
                  <a:pt x="328038" y="1937982"/>
                </a:cubicBezTo>
                <a:cubicBezTo>
                  <a:pt x="346235" y="1951630"/>
                  <a:pt x="264348" y="1960729"/>
                  <a:pt x="382629" y="1978926"/>
                </a:cubicBezTo>
                <a:cubicBezTo>
                  <a:pt x="500910" y="1997123"/>
                  <a:pt x="908068" y="1926610"/>
                  <a:pt x="1037722" y="2047165"/>
                </a:cubicBezTo>
                <a:cubicBezTo>
                  <a:pt x="1167376" y="2167720"/>
                  <a:pt x="1224241" y="2538484"/>
                  <a:pt x="1160551" y="2702257"/>
                </a:cubicBezTo>
                <a:cubicBezTo>
                  <a:pt x="1096861" y="2866030"/>
                  <a:pt x="479539" y="3029804"/>
                  <a:pt x="655583" y="30298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419451">
            <a:off x="391559" y="2819400"/>
            <a:ext cx="9906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GCRC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20419451">
            <a:off x="1254423" y="5337243"/>
            <a:ext cx="9906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5873887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90600" y="2552700"/>
            <a:ext cx="5562600" cy="262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3200" y="2552700"/>
            <a:ext cx="990600" cy="29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669809" y="4558755"/>
            <a:ext cx="1048603" cy="1241544"/>
            <a:chOff x="4669809" y="4558755"/>
            <a:chExt cx="1048603" cy="1241544"/>
          </a:xfrm>
        </p:grpSpPr>
        <p:sp>
          <p:nvSpPr>
            <p:cNvPr id="24" name="Freeform 23"/>
            <p:cNvSpPr/>
            <p:nvPr/>
          </p:nvSpPr>
          <p:spPr>
            <a:xfrm>
              <a:off x="4669809" y="4558755"/>
              <a:ext cx="1023582" cy="791570"/>
            </a:xfrm>
            <a:custGeom>
              <a:avLst/>
              <a:gdLst>
                <a:gd name="connsiteX0" fmla="*/ 0 w 1023582"/>
                <a:gd name="connsiteY0" fmla="*/ 13648 h 791570"/>
                <a:gd name="connsiteX1" fmla="*/ 0 w 1023582"/>
                <a:gd name="connsiteY1" fmla="*/ 13648 h 791570"/>
                <a:gd name="connsiteX2" fmla="*/ 286603 w 1023582"/>
                <a:gd name="connsiteY2" fmla="*/ 791570 h 791570"/>
                <a:gd name="connsiteX3" fmla="*/ 914400 w 1023582"/>
                <a:gd name="connsiteY3" fmla="*/ 777922 h 791570"/>
                <a:gd name="connsiteX4" fmla="*/ 1023582 w 1023582"/>
                <a:gd name="connsiteY4" fmla="*/ 0 h 791570"/>
                <a:gd name="connsiteX5" fmla="*/ 0 w 1023582"/>
                <a:gd name="connsiteY5" fmla="*/ 13648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582" h="791570">
                  <a:moveTo>
                    <a:pt x="0" y="13648"/>
                  </a:moveTo>
                  <a:lnTo>
                    <a:pt x="0" y="13648"/>
                  </a:lnTo>
                  <a:lnTo>
                    <a:pt x="286603" y="791570"/>
                  </a:lnTo>
                  <a:lnTo>
                    <a:pt x="914400" y="777922"/>
                  </a:lnTo>
                  <a:lnTo>
                    <a:pt x="1023582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13194" y="5336275"/>
              <a:ext cx="805218" cy="464024"/>
            </a:xfrm>
            <a:custGeom>
              <a:avLst/>
              <a:gdLst>
                <a:gd name="connsiteX0" fmla="*/ 286603 w 805218"/>
                <a:gd name="connsiteY0" fmla="*/ 0 h 464024"/>
                <a:gd name="connsiteX1" fmla="*/ 286603 w 805218"/>
                <a:gd name="connsiteY1" fmla="*/ 54591 h 464024"/>
                <a:gd name="connsiteX2" fmla="*/ 300251 w 805218"/>
                <a:gd name="connsiteY2" fmla="*/ 423080 h 464024"/>
                <a:gd name="connsiteX3" fmla="*/ 0 w 805218"/>
                <a:gd name="connsiteY3" fmla="*/ 464024 h 464024"/>
                <a:gd name="connsiteX4" fmla="*/ 805218 w 805218"/>
                <a:gd name="connsiteY4" fmla="*/ 450376 h 464024"/>
                <a:gd name="connsiteX5" fmla="*/ 436728 w 805218"/>
                <a:gd name="connsiteY5" fmla="*/ 423080 h 464024"/>
                <a:gd name="connsiteX6" fmla="*/ 423081 w 805218"/>
                <a:gd name="connsiteY6" fmla="*/ 1364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218" h="464024">
                  <a:moveTo>
                    <a:pt x="286603" y="0"/>
                  </a:moveTo>
                  <a:lnTo>
                    <a:pt x="286603" y="54591"/>
                  </a:lnTo>
                  <a:lnTo>
                    <a:pt x="300251" y="423080"/>
                  </a:lnTo>
                  <a:lnTo>
                    <a:pt x="0" y="464024"/>
                  </a:lnTo>
                  <a:lnTo>
                    <a:pt x="805218" y="450376"/>
                  </a:lnTo>
                  <a:lnTo>
                    <a:pt x="436728" y="423080"/>
                  </a:lnTo>
                  <a:lnTo>
                    <a:pt x="423081" y="1364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82116" y="4913999"/>
            <a:ext cx="590379" cy="699008"/>
            <a:chOff x="4669809" y="4558755"/>
            <a:chExt cx="1048603" cy="1241544"/>
          </a:xfrm>
        </p:grpSpPr>
        <p:sp>
          <p:nvSpPr>
            <p:cNvPr id="28" name="Freeform 27"/>
            <p:cNvSpPr/>
            <p:nvPr/>
          </p:nvSpPr>
          <p:spPr>
            <a:xfrm>
              <a:off x="4669809" y="4558755"/>
              <a:ext cx="1023582" cy="791570"/>
            </a:xfrm>
            <a:custGeom>
              <a:avLst/>
              <a:gdLst>
                <a:gd name="connsiteX0" fmla="*/ 0 w 1023582"/>
                <a:gd name="connsiteY0" fmla="*/ 13648 h 791570"/>
                <a:gd name="connsiteX1" fmla="*/ 0 w 1023582"/>
                <a:gd name="connsiteY1" fmla="*/ 13648 h 791570"/>
                <a:gd name="connsiteX2" fmla="*/ 286603 w 1023582"/>
                <a:gd name="connsiteY2" fmla="*/ 791570 h 791570"/>
                <a:gd name="connsiteX3" fmla="*/ 914400 w 1023582"/>
                <a:gd name="connsiteY3" fmla="*/ 777922 h 791570"/>
                <a:gd name="connsiteX4" fmla="*/ 1023582 w 1023582"/>
                <a:gd name="connsiteY4" fmla="*/ 0 h 791570"/>
                <a:gd name="connsiteX5" fmla="*/ 0 w 1023582"/>
                <a:gd name="connsiteY5" fmla="*/ 13648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582" h="791570">
                  <a:moveTo>
                    <a:pt x="0" y="13648"/>
                  </a:moveTo>
                  <a:lnTo>
                    <a:pt x="0" y="13648"/>
                  </a:lnTo>
                  <a:lnTo>
                    <a:pt x="286603" y="791570"/>
                  </a:lnTo>
                  <a:lnTo>
                    <a:pt x="914400" y="777922"/>
                  </a:lnTo>
                  <a:lnTo>
                    <a:pt x="1023582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13194" y="5336275"/>
              <a:ext cx="805218" cy="464024"/>
            </a:xfrm>
            <a:custGeom>
              <a:avLst/>
              <a:gdLst>
                <a:gd name="connsiteX0" fmla="*/ 286603 w 805218"/>
                <a:gd name="connsiteY0" fmla="*/ 0 h 464024"/>
                <a:gd name="connsiteX1" fmla="*/ 286603 w 805218"/>
                <a:gd name="connsiteY1" fmla="*/ 54591 h 464024"/>
                <a:gd name="connsiteX2" fmla="*/ 300251 w 805218"/>
                <a:gd name="connsiteY2" fmla="*/ 423080 h 464024"/>
                <a:gd name="connsiteX3" fmla="*/ 0 w 805218"/>
                <a:gd name="connsiteY3" fmla="*/ 464024 h 464024"/>
                <a:gd name="connsiteX4" fmla="*/ 805218 w 805218"/>
                <a:gd name="connsiteY4" fmla="*/ 450376 h 464024"/>
                <a:gd name="connsiteX5" fmla="*/ 436728 w 805218"/>
                <a:gd name="connsiteY5" fmla="*/ 423080 h 464024"/>
                <a:gd name="connsiteX6" fmla="*/ 423081 w 805218"/>
                <a:gd name="connsiteY6" fmla="*/ 1364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218" h="464024">
                  <a:moveTo>
                    <a:pt x="286603" y="0"/>
                  </a:moveTo>
                  <a:lnTo>
                    <a:pt x="286603" y="54591"/>
                  </a:lnTo>
                  <a:lnTo>
                    <a:pt x="300251" y="423080"/>
                  </a:lnTo>
                  <a:lnTo>
                    <a:pt x="0" y="464024"/>
                  </a:lnTo>
                  <a:lnTo>
                    <a:pt x="805218" y="450376"/>
                  </a:lnTo>
                  <a:lnTo>
                    <a:pt x="436728" y="423080"/>
                  </a:lnTo>
                  <a:lnTo>
                    <a:pt x="423081" y="1364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15865" y="4904571"/>
            <a:ext cx="590379" cy="699008"/>
            <a:chOff x="4669809" y="4558755"/>
            <a:chExt cx="1048603" cy="1241544"/>
          </a:xfrm>
        </p:grpSpPr>
        <p:sp>
          <p:nvSpPr>
            <p:cNvPr id="31" name="Freeform 30"/>
            <p:cNvSpPr/>
            <p:nvPr/>
          </p:nvSpPr>
          <p:spPr>
            <a:xfrm>
              <a:off x="4669809" y="4558755"/>
              <a:ext cx="1023582" cy="791570"/>
            </a:xfrm>
            <a:custGeom>
              <a:avLst/>
              <a:gdLst>
                <a:gd name="connsiteX0" fmla="*/ 0 w 1023582"/>
                <a:gd name="connsiteY0" fmla="*/ 13648 h 791570"/>
                <a:gd name="connsiteX1" fmla="*/ 0 w 1023582"/>
                <a:gd name="connsiteY1" fmla="*/ 13648 h 791570"/>
                <a:gd name="connsiteX2" fmla="*/ 286603 w 1023582"/>
                <a:gd name="connsiteY2" fmla="*/ 791570 h 791570"/>
                <a:gd name="connsiteX3" fmla="*/ 914400 w 1023582"/>
                <a:gd name="connsiteY3" fmla="*/ 777922 h 791570"/>
                <a:gd name="connsiteX4" fmla="*/ 1023582 w 1023582"/>
                <a:gd name="connsiteY4" fmla="*/ 0 h 791570"/>
                <a:gd name="connsiteX5" fmla="*/ 0 w 1023582"/>
                <a:gd name="connsiteY5" fmla="*/ 13648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582" h="791570">
                  <a:moveTo>
                    <a:pt x="0" y="13648"/>
                  </a:moveTo>
                  <a:lnTo>
                    <a:pt x="0" y="13648"/>
                  </a:lnTo>
                  <a:lnTo>
                    <a:pt x="286603" y="791570"/>
                  </a:lnTo>
                  <a:lnTo>
                    <a:pt x="914400" y="777922"/>
                  </a:lnTo>
                  <a:lnTo>
                    <a:pt x="1023582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13194" y="5336275"/>
              <a:ext cx="805218" cy="464024"/>
            </a:xfrm>
            <a:custGeom>
              <a:avLst/>
              <a:gdLst>
                <a:gd name="connsiteX0" fmla="*/ 286603 w 805218"/>
                <a:gd name="connsiteY0" fmla="*/ 0 h 464024"/>
                <a:gd name="connsiteX1" fmla="*/ 286603 w 805218"/>
                <a:gd name="connsiteY1" fmla="*/ 54591 h 464024"/>
                <a:gd name="connsiteX2" fmla="*/ 300251 w 805218"/>
                <a:gd name="connsiteY2" fmla="*/ 423080 h 464024"/>
                <a:gd name="connsiteX3" fmla="*/ 0 w 805218"/>
                <a:gd name="connsiteY3" fmla="*/ 464024 h 464024"/>
                <a:gd name="connsiteX4" fmla="*/ 805218 w 805218"/>
                <a:gd name="connsiteY4" fmla="*/ 450376 h 464024"/>
                <a:gd name="connsiteX5" fmla="*/ 436728 w 805218"/>
                <a:gd name="connsiteY5" fmla="*/ 423080 h 464024"/>
                <a:gd name="connsiteX6" fmla="*/ 423081 w 805218"/>
                <a:gd name="connsiteY6" fmla="*/ 1364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218" h="464024">
                  <a:moveTo>
                    <a:pt x="286603" y="0"/>
                  </a:moveTo>
                  <a:lnTo>
                    <a:pt x="286603" y="54591"/>
                  </a:lnTo>
                  <a:lnTo>
                    <a:pt x="300251" y="423080"/>
                  </a:lnTo>
                  <a:lnTo>
                    <a:pt x="0" y="464024"/>
                  </a:lnTo>
                  <a:lnTo>
                    <a:pt x="805218" y="450376"/>
                  </a:lnTo>
                  <a:lnTo>
                    <a:pt x="436728" y="423080"/>
                  </a:lnTo>
                  <a:lnTo>
                    <a:pt x="423081" y="1364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62095" y="4869279"/>
            <a:ext cx="590379" cy="699008"/>
            <a:chOff x="4669809" y="4558755"/>
            <a:chExt cx="1048603" cy="1241544"/>
          </a:xfrm>
        </p:grpSpPr>
        <p:sp>
          <p:nvSpPr>
            <p:cNvPr id="34" name="Freeform 33"/>
            <p:cNvSpPr/>
            <p:nvPr/>
          </p:nvSpPr>
          <p:spPr>
            <a:xfrm>
              <a:off x="4669809" y="4558755"/>
              <a:ext cx="1023582" cy="791570"/>
            </a:xfrm>
            <a:custGeom>
              <a:avLst/>
              <a:gdLst>
                <a:gd name="connsiteX0" fmla="*/ 0 w 1023582"/>
                <a:gd name="connsiteY0" fmla="*/ 13648 h 791570"/>
                <a:gd name="connsiteX1" fmla="*/ 0 w 1023582"/>
                <a:gd name="connsiteY1" fmla="*/ 13648 h 791570"/>
                <a:gd name="connsiteX2" fmla="*/ 286603 w 1023582"/>
                <a:gd name="connsiteY2" fmla="*/ 791570 h 791570"/>
                <a:gd name="connsiteX3" fmla="*/ 914400 w 1023582"/>
                <a:gd name="connsiteY3" fmla="*/ 777922 h 791570"/>
                <a:gd name="connsiteX4" fmla="*/ 1023582 w 1023582"/>
                <a:gd name="connsiteY4" fmla="*/ 0 h 791570"/>
                <a:gd name="connsiteX5" fmla="*/ 0 w 1023582"/>
                <a:gd name="connsiteY5" fmla="*/ 13648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582" h="791570">
                  <a:moveTo>
                    <a:pt x="0" y="13648"/>
                  </a:moveTo>
                  <a:lnTo>
                    <a:pt x="0" y="13648"/>
                  </a:lnTo>
                  <a:lnTo>
                    <a:pt x="286603" y="791570"/>
                  </a:lnTo>
                  <a:lnTo>
                    <a:pt x="914400" y="777922"/>
                  </a:lnTo>
                  <a:lnTo>
                    <a:pt x="1023582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13194" y="5336275"/>
              <a:ext cx="805218" cy="464024"/>
            </a:xfrm>
            <a:custGeom>
              <a:avLst/>
              <a:gdLst>
                <a:gd name="connsiteX0" fmla="*/ 286603 w 805218"/>
                <a:gd name="connsiteY0" fmla="*/ 0 h 464024"/>
                <a:gd name="connsiteX1" fmla="*/ 286603 w 805218"/>
                <a:gd name="connsiteY1" fmla="*/ 54591 h 464024"/>
                <a:gd name="connsiteX2" fmla="*/ 300251 w 805218"/>
                <a:gd name="connsiteY2" fmla="*/ 423080 h 464024"/>
                <a:gd name="connsiteX3" fmla="*/ 0 w 805218"/>
                <a:gd name="connsiteY3" fmla="*/ 464024 h 464024"/>
                <a:gd name="connsiteX4" fmla="*/ 805218 w 805218"/>
                <a:gd name="connsiteY4" fmla="*/ 450376 h 464024"/>
                <a:gd name="connsiteX5" fmla="*/ 436728 w 805218"/>
                <a:gd name="connsiteY5" fmla="*/ 423080 h 464024"/>
                <a:gd name="connsiteX6" fmla="*/ 423081 w 805218"/>
                <a:gd name="connsiteY6" fmla="*/ 1364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218" h="464024">
                  <a:moveTo>
                    <a:pt x="286603" y="0"/>
                  </a:moveTo>
                  <a:lnTo>
                    <a:pt x="286603" y="54591"/>
                  </a:lnTo>
                  <a:lnTo>
                    <a:pt x="300251" y="423080"/>
                  </a:lnTo>
                  <a:lnTo>
                    <a:pt x="0" y="464024"/>
                  </a:lnTo>
                  <a:lnTo>
                    <a:pt x="805218" y="450376"/>
                  </a:lnTo>
                  <a:lnTo>
                    <a:pt x="436728" y="423080"/>
                  </a:lnTo>
                  <a:lnTo>
                    <a:pt x="423081" y="1364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36206" y="4869279"/>
            <a:ext cx="590379" cy="699008"/>
            <a:chOff x="4669809" y="4558755"/>
            <a:chExt cx="1048603" cy="1241544"/>
          </a:xfrm>
        </p:grpSpPr>
        <p:sp>
          <p:nvSpPr>
            <p:cNvPr id="37" name="Freeform 36"/>
            <p:cNvSpPr/>
            <p:nvPr/>
          </p:nvSpPr>
          <p:spPr>
            <a:xfrm>
              <a:off x="4669809" y="4558755"/>
              <a:ext cx="1023582" cy="791570"/>
            </a:xfrm>
            <a:custGeom>
              <a:avLst/>
              <a:gdLst>
                <a:gd name="connsiteX0" fmla="*/ 0 w 1023582"/>
                <a:gd name="connsiteY0" fmla="*/ 13648 h 791570"/>
                <a:gd name="connsiteX1" fmla="*/ 0 w 1023582"/>
                <a:gd name="connsiteY1" fmla="*/ 13648 h 791570"/>
                <a:gd name="connsiteX2" fmla="*/ 286603 w 1023582"/>
                <a:gd name="connsiteY2" fmla="*/ 791570 h 791570"/>
                <a:gd name="connsiteX3" fmla="*/ 914400 w 1023582"/>
                <a:gd name="connsiteY3" fmla="*/ 777922 h 791570"/>
                <a:gd name="connsiteX4" fmla="*/ 1023582 w 1023582"/>
                <a:gd name="connsiteY4" fmla="*/ 0 h 791570"/>
                <a:gd name="connsiteX5" fmla="*/ 0 w 1023582"/>
                <a:gd name="connsiteY5" fmla="*/ 13648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582" h="791570">
                  <a:moveTo>
                    <a:pt x="0" y="13648"/>
                  </a:moveTo>
                  <a:lnTo>
                    <a:pt x="0" y="13648"/>
                  </a:lnTo>
                  <a:lnTo>
                    <a:pt x="286603" y="791570"/>
                  </a:lnTo>
                  <a:lnTo>
                    <a:pt x="914400" y="777922"/>
                  </a:lnTo>
                  <a:lnTo>
                    <a:pt x="1023582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13194" y="5336275"/>
              <a:ext cx="805218" cy="464024"/>
            </a:xfrm>
            <a:custGeom>
              <a:avLst/>
              <a:gdLst>
                <a:gd name="connsiteX0" fmla="*/ 286603 w 805218"/>
                <a:gd name="connsiteY0" fmla="*/ 0 h 464024"/>
                <a:gd name="connsiteX1" fmla="*/ 286603 w 805218"/>
                <a:gd name="connsiteY1" fmla="*/ 54591 h 464024"/>
                <a:gd name="connsiteX2" fmla="*/ 300251 w 805218"/>
                <a:gd name="connsiteY2" fmla="*/ 423080 h 464024"/>
                <a:gd name="connsiteX3" fmla="*/ 0 w 805218"/>
                <a:gd name="connsiteY3" fmla="*/ 464024 h 464024"/>
                <a:gd name="connsiteX4" fmla="*/ 805218 w 805218"/>
                <a:gd name="connsiteY4" fmla="*/ 450376 h 464024"/>
                <a:gd name="connsiteX5" fmla="*/ 436728 w 805218"/>
                <a:gd name="connsiteY5" fmla="*/ 423080 h 464024"/>
                <a:gd name="connsiteX6" fmla="*/ 423081 w 805218"/>
                <a:gd name="connsiteY6" fmla="*/ 1364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218" h="464024">
                  <a:moveTo>
                    <a:pt x="286603" y="0"/>
                  </a:moveTo>
                  <a:lnTo>
                    <a:pt x="286603" y="54591"/>
                  </a:lnTo>
                  <a:lnTo>
                    <a:pt x="300251" y="423080"/>
                  </a:lnTo>
                  <a:lnTo>
                    <a:pt x="0" y="464024"/>
                  </a:lnTo>
                  <a:lnTo>
                    <a:pt x="805218" y="450376"/>
                  </a:lnTo>
                  <a:lnTo>
                    <a:pt x="436728" y="423080"/>
                  </a:lnTo>
                  <a:lnTo>
                    <a:pt x="423081" y="1364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82116" y="5800299"/>
            <a:ext cx="29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3$       3$        3$         3$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K236.YALE\My Documents\My Pictures\Alcohol tray and 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14400" y="3810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Alcohol Self-Administration Model</a:t>
            </a: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(O’Malley, Krishnan-Sarin et al., 2002)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81000" y="3657600"/>
            <a:ext cx="876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096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7724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6670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7244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62200" y="26670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 pm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23622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191000" y="2133600"/>
            <a:ext cx="1295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Choice Block #1</a:t>
            </a:r>
          </a:p>
          <a:p>
            <a:pPr algn="ctr">
              <a:spcBef>
                <a:spcPct val="50000"/>
              </a:spcBef>
            </a:pPr>
            <a:r>
              <a:rPr lang="en-US" sz="1600"/>
              <a:t>5:00 pm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1295400" y="3505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1524000" y="3505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3"/>
          <p:cNvSpPr>
            <a:spLocks/>
          </p:cNvSpPr>
          <p:nvPr/>
        </p:nvSpPr>
        <p:spPr bwMode="auto">
          <a:xfrm rot="5400000" flipV="1">
            <a:off x="3619500" y="3086100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38200" y="41910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Outpatient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2514600" y="3733800"/>
            <a:ext cx="304800" cy="1600200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09800" y="54102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Priming Drink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 rot="5400000" flipV="1">
            <a:off x="1371600" y="3124200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352800" y="4191000"/>
            <a:ext cx="175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Alcohol        Reactivity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/>
              <a:t>craving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6643" name="AutoShape 19"/>
          <p:cNvSpPr>
            <a:spLocks/>
          </p:cNvSpPr>
          <p:nvPr/>
        </p:nvSpPr>
        <p:spPr bwMode="auto">
          <a:xfrm rot="5400000" flipV="1">
            <a:off x="6019800" y="2438400"/>
            <a:ext cx="457200" cy="3048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105400" y="4191000"/>
            <a:ext cx="274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Ad-Lib Period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4 drinks per choice period (.015 g/dl)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$12 tab per choice period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209800" y="6003925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(.03 g/dl)</a:t>
            </a:r>
            <a:endParaRPr lang="en-US" sz="2000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381000" y="3733800"/>
            <a:ext cx="304800" cy="1600200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28600" y="52578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Naltrexone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pretreatment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64008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791200" y="2133600"/>
            <a:ext cx="1295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Choice Block #2</a:t>
            </a:r>
          </a:p>
          <a:p>
            <a:pPr algn="ctr">
              <a:spcBef>
                <a:spcPct val="50000"/>
              </a:spcBef>
            </a:pPr>
            <a:r>
              <a:rPr lang="en-US" sz="1600"/>
              <a:t>6:00 pm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315200" y="2286000"/>
            <a:ext cx="10668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r>
              <a:rPr lang="en-US" sz="1600"/>
              <a:t>7 pm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04800" y="1676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Day 0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0" y="1676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Day 6</a:t>
            </a: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8458200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8229600" y="1752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Day 7</a:t>
            </a:r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8305800" y="3733800"/>
            <a:ext cx="304800" cy="1600200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620000" y="52578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MET Intervention Discharge</a:t>
            </a:r>
          </a:p>
        </p:txBody>
      </p:sp>
    </p:spTree>
    <p:extLst>
      <p:ext uri="{BB962C8B-B14F-4D97-AF65-F5344CB8AC3E}">
        <p14:creationId xmlns:p14="http://schemas.microsoft.com/office/powerpoint/2010/main" val="42285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28613"/>
            <a:ext cx="46767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7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some paper and a 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design a PET study to test the finding(s) in Krishnan-</a:t>
            </a:r>
            <a:r>
              <a:rPr lang="en-US" dirty="0" err="1" smtClean="0"/>
              <a:t>Sarin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9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r="5900"/>
          <a:stretch/>
        </p:blipFill>
        <p:spPr bwMode="auto">
          <a:xfrm>
            <a:off x="152400" y="237172"/>
            <a:ext cx="8686800" cy="60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71500" y="3943350"/>
            <a:ext cx="8039100" cy="790575"/>
            <a:chOff x="571500" y="3943350"/>
            <a:chExt cx="8039100" cy="790575"/>
          </a:xfrm>
        </p:grpSpPr>
        <p:sp>
          <p:nvSpPr>
            <p:cNvPr id="4" name="Rectangle 3"/>
            <p:cNvSpPr/>
            <p:nvPr/>
          </p:nvSpPr>
          <p:spPr>
            <a:xfrm>
              <a:off x="571500" y="4343400"/>
              <a:ext cx="8039100" cy="228600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500" y="4505325"/>
              <a:ext cx="4533900" cy="228600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" y="4114800"/>
              <a:ext cx="8039100" cy="228600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9500" y="3943350"/>
              <a:ext cx="4991100" cy="228600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884944"/>
            <a:ext cx="8839200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Regional brain MOR binding potential (BP) … using 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C-carfentanil PET …before and during naltrexone treatment.  </a:t>
            </a:r>
            <a:r>
              <a:rPr lang="en-US" sz="2400" u="sng" dirty="0" smtClean="0"/>
              <a:t>Naltrexone inhibition of </a:t>
            </a:r>
            <a:r>
              <a:rPr lang="en-US" sz="2400" u="sng" baseline="30000" dirty="0" smtClean="0"/>
              <a:t>11</a:t>
            </a:r>
            <a:r>
              <a:rPr lang="en-US" sz="2400" u="sng" dirty="0" smtClean="0"/>
              <a:t>C-carfentanil BP was near maximal across all brain regions of interest with little variability across subjects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01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38200" y="1295400"/>
            <a:ext cx="7277100" cy="75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Design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3484" y="2133600"/>
            <a:ext cx="7672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1                            5                                    10                                15                18   19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2209800"/>
            <a:ext cx="152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33484" y="2209800"/>
            <a:ext cx="3657600" cy="1561531"/>
            <a:chOff x="633484" y="2400869"/>
            <a:chExt cx="3657600" cy="156153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33484" y="2438400"/>
              <a:ext cx="1881116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4600" y="2400869"/>
              <a:ext cx="1752600" cy="1561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84" y="3962400"/>
              <a:ext cx="365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67200" y="2465696"/>
            <a:ext cx="4343400" cy="2895600"/>
            <a:chOff x="4267200" y="2465696"/>
            <a:chExt cx="4343400" cy="2895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267200" y="5361296"/>
              <a:ext cx="434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267200" y="2465696"/>
              <a:ext cx="33528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20000" y="2465696"/>
              <a:ext cx="9906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990600" y="3913496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05400" y="5603544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743200" y="3948752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85296" y="5589896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76384" y="3505200"/>
            <a:ext cx="1195316" cy="355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67084" y="3505200"/>
            <a:ext cx="1195316" cy="35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91184" y="5181600"/>
            <a:ext cx="1195316" cy="332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81884" y="5181600"/>
            <a:ext cx="1195316" cy="335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38200" y="1295400"/>
            <a:ext cx="7277100" cy="75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days of abstinence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Design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133600"/>
            <a:ext cx="7543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1                            5                                    10                                15                18   19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2209800"/>
            <a:ext cx="152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Naltrexone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3484" y="2209800"/>
            <a:ext cx="3657600" cy="1561531"/>
            <a:chOff x="633484" y="2400869"/>
            <a:chExt cx="3657600" cy="156153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33484" y="2438400"/>
              <a:ext cx="1881116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4600" y="2400869"/>
              <a:ext cx="1752600" cy="1561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84" y="3962400"/>
              <a:ext cx="365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67200" y="2465696"/>
            <a:ext cx="4343400" cy="2895600"/>
            <a:chOff x="4267200" y="2465696"/>
            <a:chExt cx="4343400" cy="2895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267200" y="5361296"/>
              <a:ext cx="434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267200" y="2465696"/>
              <a:ext cx="33528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20000" y="2465696"/>
              <a:ext cx="9906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990600" y="3913496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05400" y="5603544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743200" y="3948752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85296" y="5589896"/>
            <a:ext cx="0" cy="73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76384" y="3505200"/>
            <a:ext cx="1195316" cy="355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11C-MeNTI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67084" y="3505200"/>
            <a:ext cx="1195316" cy="35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11C-Carfentanil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91184" y="5181600"/>
            <a:ext cx="1195316" cy="332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81884" y="5181600"/>
            <a:ext cx="1195316" cy="335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81884" y="5169658"/>
            <a:ext cx="1195316" cy="35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11C-Carfentanil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184" y="5173071"/>
            <a:ext cx="1195316" cy="355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11C-MeNTI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bolus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55460" y="4495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bolus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6172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bolus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6172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44468" cy="58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ccupancy of MOR by Naltrexone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3152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Weerts</a:t>
            </a:r>
            <a:r>
              <a:rPr lang="en-US" dirty="0" smtClean="0"/>
              <a:t>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Clinical doses of NTX occupy ~100% of MOR in (recently abstinent) alcoholics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77200" cy="49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62288" y="6344227"/>
            <a:ext cx="3490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MOR = Mu Opiate Receptor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633152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Weerts</a:t>
            </a:r>
            <a:r>
              <a:rPr lang="en-US" dirty="0" smtClean="0"/>
              <a:t> et al., 2008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09600" y="6493206"/>
            <a:ext cx="152400" cy="95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34319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these images?  not BP. why?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/>
          <a:stretch/>
        </p:blipFill>
        <p:spPr bwMode="auto">
          <a:xfrm>
            <a:off x="762000" y="914400"/>
            <a:ext cx="7467600" cy="55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033" y="238836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238836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286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5410200" y="107703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69603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19400" y="1305636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7400" y="2057400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irreversible… means k4 = ?</a:t>
            </a:r>
          </a:p>
          <a:p>
            <a:endParaRPr lang="en-US" dirty="0"/>
          </a:p>
          <a:p>
            <a:r>
              <a:rPr lang="en-US" dirty="0" smtClean="0"/>
              <a:t>so BP = ?</a:t>
            </a:r>
          </a:p>
          <a:p>
            <a:endParaRPr lang="en-US" dirty="0"/>
          </a:p>
          <a:p>
            <a:r>
              <a:rPr lang="en-US" dirty="0" smtClean="0"/>
              <a:t>so is BP a good index to measure?</a:t>
            </a:r>
          </a:p>
          <a:p>
            <a:endParaRPr lang="en-US" dirty="0"/>
          </a:p>
          <a:p>
            <a:r>
              <a:rPr lang="en-US" dirty="0" smtClean="0"/>
              <a:t>Instead, we measure </a:t>
            </a:r>
          </a:p>
          <a:p>
            <a:endParaRPr lang="en-US" dirty="0"/>
          </a:p>
          <a:p>
            <a:r>
              <a:rPr lang="en-US" dirty="0" smtClean="0"/>
              <a:t>K1*k3</a:t>
            </a:r>
          </a:p>
          <a:p>
            <a:r>
              <a:rPr lang="en-US" dirty="0" smtClean="0"/>
              <a:t>---------   …. what does this represent?</a:t>
            </a:r>
          </a:p>
          <a:p>
            <a:r>
              <a:rPr lang="en-US" dirty="0" smtClean="0"/>
              <a:t>k2 + k3</a:t>
            </a:r>
          </a:p>
          <a:p>
            <a:endParaRPr lang="en-US" dirty="0"/>
          </a:p>
          <a:p>
            <a:r>
              <a:rPr lang="en-US" dirty="0" smtClean="0"/>
              <a:t>what about this     K1  *    k3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--------</a:t>
            </a:r>
          </a:p>
          <a:p>
            <a:r>
              <a:rPr lang="en-US" dirty="0" smtClean="0"/>
              <a:t>                                             </a:t>
            </a:r>
            <a:r>
              <a:rPr lang="en-US" dirty="0"/>
              <a:t>k2 + k3</a:t>
            </a:r>
          </a:p>
          <a:p>
            <a:r>
              <a:rPr lang="en-US" dirty="0" smtClean="0"/>
              <a:t>think probability…</a:t>
            </a:r>
            <a:endParaRPr lang="en-US" dirty="0"/>
          </a:p>
          <a:p>
            <a:r>
              <a:rPr lang="en-US" dirty="0" smtClean="0"/>
              <a:t>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5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593</Words>
  <Application>Microsoft Office PowerPoint</Application>
  <PresentationFormat>On-screen Show (4:3)</PresentationFormat>
  <Paragraphs>148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Study Design</vt:lpstr>
      <vt:lpstr>Study Design</vt:lpstr>
      <vt:lpstr>Occupancy of MOR by Naltrexone</vt:lpstr>
      <vt:lpstr>Clinical doses of NTX occupy ~100% of MOR in (recently abstinent) alcoholics</vt:lpstr>
      <vt:lpstr>what are these images?  not BP. why?</vt:lpstr>
      <vt:lpstr>PowerPoint Presentation</vt:lpstr>
      <vt:lpstr>Hmmm…  If it ain’t MOR…and if it ain’t DOR… maybe its KOR?  But to test it, we need a kappa-specific ligand.</vt:lpstr>
      <vt:lpstr>Conclusions</vt:lpstr>
      <vt:lpstr>PowerPoint Presentation</vt:lpstr>
      <vt:lpstr>Chemistry</vt:lpstr>
      <vt:lpstr>Cool Image</vt:lpstr>
      <vt:lpstr>New Tracer for KOR</vt:lpstr>
      <vt:lpstr>Tracer Information KOR Antagonist</vt:lpstr>
      <vt:lpstr>Chemistry</vt:lpstr>
      <vt:lpstr>Cool Image</vt:lpstr>
      <vt:lpstr>PowerPoint Presentation</vt:lpstr>
      <vt:lpstr>design</vt:lpstr>
      <vt:lpstr>PowerPoint Presentation</vt:lpstr>
      <vt:lpstr>PowerPoint Presentation</vt:lpstr>
      <vt:lpstr>PowerPoint Presentation</vt:lpstr>
      <vt:lpstr>Get out some paper and a 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</dc:creator>
  <cp:lastModifiedBy>Evan</cp:lastModifiedBy>
  <cp:revision>28</cp:revision>
  <dcterms:created xsi:type="dcterms:W3CDTF">2011-11-13T18:49:57Z</dcterms:created>
  <dcterms:modified xsi:type="dcterms:W3CDTF">2011-11-15T04:45:31Z</dcterms:modified>
</cp:coreProperties>
</file>