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323" r:id="rId4"/>
    <p:sldId id="324" r:id="rId5"/>
    <p:sldId id="327" r:id="rId6"/>
    <p:sldId id="328" r:id="rId7"/>
    <p:sldId id="329" r:id="rId8"/>
    <p:sldId id="326" r:id="rId9"/>
    <p:sldId id="265" r:id="rId10"/>
    <p:sldId id="332" r:id="rId11"/>
    <p:sldId id="325" r:id="rId12"/>
    <p:sldId id="331" r:id="rId13"/>
    <p:sldId id="333" r:id="rId14"/>
    <p:sldId id="330" r:id="rId15"/>
    <p:sldId id="334" r:id="rId16"/>
    <p:sldId id="335" r:id="rId17"/>
    <p:sldId id="336" r:id="rId18"/>
    <p:sldId id="264" r:id="rId19"/>
    <p:sldId id="339" r:id="rId20"/>
    <p:sldId id="337" r:id="rId21"/>
    <p:sldId id="338" r:id="rId22"/>
    <p:sldId id="344" r:id="rId23"/>
    <p:sldId id="341" r:id="rId24"/>
    <p:sldId id="283" r:id="rId25"/>
    <p:sldId id="342" r:id="rId26"/>
    <p:sldId id="343" r:id="rId27"/>
    <p:sldId id="282" r:id="rId28"/>
    <p:sldId id="340" r:id="rId29"/>
    <p:sldId id="345" r:id="rId30"/>
    <p:sldId id="346" r:id="rId31"/>
    <p:sldId id="347" r:id="rId32"/>
    <p:sldId id="348" r:id="rId33"/>
    <p:sldId id="350" r:id="rId34"/>
    <p:sldId id="349" r:id="rId35"/>
    <p:sldId id="351" r:id="rId36"/>
    <p:sldId id="352" r:id="rId37"/>
    <p:sldId id="291" r:id="rId38"/>
    <p:sldId id="353" r:id="rId39"/>
    <p:sldId id="309" r:id="rId40"/>
    <p:sldId id="354" r:id="rId41"/>
    <p:sldId id="355" r:id="rId42"/>
    <p:sldId id="356" r:id="rId43"/>
    <p:sldId id="321" r:id="rId44"/>
    <p:sldId id="357" r:id="rId45"/>
    <p:sldId id="358" r:id="rId46"/>
    <p:sldId id="35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66FF"/>
    <a:srgbClr val="FFFF00"/>
    <a:srgbClr val="0000FF"/>
    <a:srgbClr val="FF0000"/>
    <a:srgbClr val="FF505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5" autoAdjust="0"/>
    <p:restoredTop sz="94704" autoAdjust="0"/>
  </p:normalViewPr>
  <p:slideViewPr>
    <p:cSldViewPr>
      <p:cViewPr>
        <p:scale>
          <a:sx n="75" d="100"/>
          <a:sy n="75" d="100"/>
        </p:scale>
        <p:origin x="-1482" y="-8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68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100D0CDD-7465-4892-9173-3FE8E7AABA47}" type="datetimeFigureOut">
              <a:rPr lang="en-US"/>
              <a:pPr/>
              <a:t>11/8/2011</a:t>
            </a:fld>
            <a:endParaRPr lang="en-US"/>
          </a:p>
        </p:txBody>
      </p:sp>
      <p:sp>
        <p:nvSpPr>
          <p:cNvPr id="768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B2506-2D16-4DAE-9F36-9B934E252412}" type="slidenum">
              <a:rPr lang="en-US"/>
              <a:pPr/>
              <a:t>‹#›</a:t>
            </a:fld>
            <a:endParaRPr lang="en-US"/>
          </a:p>
        </p:txBody>
      </p:sp>
    </p:spTree>
    <p:extLst>
      <p:ext uri="{BB962C8B-B14F-4D97-AF65-F5344CB8AC3E}">
        <p14:creationId xmlns:p14="http://schemas.microsoft.com/office/powerpoint/2010/main" xmlns="" val="3405017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F52B4A-9D7D-46EA-8F75-4E8171C515C2}" type="datetimeFigureOut">
              <a:rPr lang="en-US"/>
              <a:pPr>
                <a:defRPr/>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2B2C17C-55C1-404A-B9DE-B80C289EAC1F}" type="slidenum">
              <a:rPr lang="en-US"/>
              <a:pPr>
                <a:defRPr/>
              </a:pPr>
              <a:t>‹#›</a:t>
            </a:fld>
            <a:endParaRPr lang="en-US"/>
          </a:p>
        </p:txBody>
      </p:sp>
    </p:spTree>
    <p:extLst>
      <p:ext uri="{BB962C8B-B14F-4D97-AF65-F5344CB8AC3E}">
        <p14:creationId xmlns:p14="http://schemas.microsoft.com/office/powerpoint/2010/main" xmlns="" val="3204304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D617A5-29AD-4EB4-89C3-AA08B9C6FE01}"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FE07B3-9EC4-4289-B927-82242AE2334C}" type="slidenum">
              <a:rPr lang="en-US"/>
              <a:pPr>
                <a:defRPr/>
              </a:pPr>
              <a:t>‹#›</a:t>
            </a:fld>
            <a:endParaRPr lang="en-US"/>
          </a:p>
        </p:txBody>
      </p:sp>
    </p:spTree>
    <p:extLst>
      <p:ext uri="{BB962C8B-B14F-4D97-AF65-F5344CB8AC3E}">
        <p14:creationId xmlns:p14="http://schemas.microsoft.com/office/powerpoint/2010/main" xmlns="" val="293406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D4D6E6-FF59-4E65-B3DC-9F520B4618C0}"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716BD-73A1-42FA-9FFE-AD53252FB74C}" type="slidenum">
              <a:rPr lang="en-US"/>
              <a:pPr>
                <a:defRPr/>
              </a:pPr>
              <a:t>‹#›</a:t>
            </a:fld>
            <a:endParaRPr lang="en-US"/>
          </a:p>
        </p:txBody>
      </p:sp>
    </p:spTree>
    <p:extLst>
      <p:ext uri="{BB962C8B-B14F-4D97-AF65-F5344CB8AC3E}">
        <p14:creationId xmlns:p14="http://schemas.microsoft.com/office/powerpoint/2010/main" xmlns="" val="17687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7C40B8-5C6F-402C-85F2-F7C185C47AA4}"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DA012-E328-459A-8BCA-F5F43DF7A1D1}" type="slidenum">
              <a:rPr lang="en-US"/>
              <a:pPr>
                <a:defRPr/>
              </a:pPr>
              <a:t>‹#›</a:t>
            </a:fld>
            <a:endParaRPr lang="en-US"/>
          </a:p>
        </p:txBody>
      </p:sp>
    </p:spTree>
    <p:extLst>
      <p:ext uri="{BB962C8B-B14F-4D97-AF65-F5344CB8AC3E}">
        <p14:creationId xmlns:p14="http://schemas.microsoft.com/office/powerpoint/2010/main" xmlns="" val="7886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C6A647-CE99-4CF7-9DFA-7DA4E5FD7BF8}"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64C97-CB67-4B85-95C2-4437695003DA}" type="slidenum">
              <a:rPr lang="en-US"/>
              <a:pPr>
                <a:defRPr/>
              </a:pPr>
              <a:t>‹#›</a:t>
            </a:fld>
            <a:endParaRPr lang="en-US"/>
          </a:p>
        </p:txBody>
      </p:sp>
    </p:spTree>
    <p:extLst>
      <p:ext uri="{BB962C8B-B14F-4D97-AF65-F5344CB8AC3E}">
        <p14:creationId xmlns:p14="http://schemas.microsoft.com/office/powerpoint/2010/main" xmlns="" val="7462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6C86B3-6D46-4CDC-91F4-49AFA88161E0}" type="datetimeFigureOut">
              <a:rPr lang="en-US"/>
              <a:pPr>
                <a:defRPr/>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73083-E4DF-4B87-A8C4-63F268673DDF}" type="slidenum">
              <a:rPr lang="en-US"/>
              <a:pPr>
                <a:defRPr/>
              </a:pPr>
              <a:t>‹#›</a:t>
            </a:fld>
            <a:endParaRPr lang="en-US"/>
          </a:p>
        </p:txBody>
      </p:sp>
    </p:spTree>
    <p:extLst>
      <p:ext uri="{BB962C8B-B14F-4D97-AF65-F5344CB8AC3E}">
        <p14:creationId xmlns:p14="http://schemas.microsoft.com/office/powerpoint/2010/main" xmlns="" val="300211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9AA627-60D1-4812-9C38-0C6D34410D2B}" type="datetimeFigureOut">
              <a:rPr lang="en-US"/>
              <a:pPr>
                <a:defRPr/>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CE1221-17AF-470E-96B5-14BEED803CAE}" type="slidenum">
              <a:rPr lang="en-US"/>
              <a:pPr>
                <a:defRPr/>
              </a:pPr>
              <a:t>‹#›</a:t>
            </a:fld>
            <a:endParaRPr lang="en-US"/>
          </a:p>
        </p:txBody>
      </p:sp>
    </p:spTree>
    <p:extLst>
      <p:ext uri="{BB962C8B-B14F-4D97-AF65-F5344CB8AC3E}">
        <p14:creationId xmlns:p14="http://schemas.microsoft.com/office/powerpoint/2010/main" xmlns="" val="214859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6B7C9B-CA2E-43D9-A465-40E2700F095F}" type="datetimeFigureOut">
              <a:rPr lang="en-US"/>
              <a:pPr>
                <a:defRPr/>
              </a:pPr>
              <a:t>11/8/2011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DE1026-DF25-4B96-A713-A4BC04B5B426}" type="slidenum">
              <a:rPr lang="en-US"/>
              <a:pPr>
                <a:defRPr/>
              </a:pPr>
              <a:t>‹#›</a:t>
            </a:fld>
            <a:endParaRPr lang="en-US"/>
          </a:p>
        </p:txBody>
      </p:sp>
    </p:spTree>
    <p:extLst>
      <p:ext uri="{BB962C8B-B14F-4D97-AF65-F5344CB8AC3E}">
        <p14:creationId xmlns:p14="http://schemas.microsoft.com/office/powerpoint/2010/main" xmlns="" val="36364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4A114D-57A1-425A-9B97-1429A31923DA}" type="datetimeFigureOut">
              <a:rPr lang="en-US"/>
              <a:pPr>
                <a:defRPr/>
              </a:pPr>
              <a:t>11/8/2011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FAB55B-02E1-4047-AC76-38DF4EF9E0E0}" type="slidenum">
              <a:rPr lang="en-US"/>
              <a:pPr>
                <a:defRPr/>
              </a:pPr>
              <a:t>‹#›</a:t>
            </a:fld>
            <a:endParaRPr lang="en-US"/>
          </a:p>
        </p:txBody>
      </p:sp>
    </p:spTree>
    <p:extLst>
      <p:ext uri="{BB962C8B-B14F-4D97-AF65-F5344CB8AC3E}">
        <p14:creationId xmlns:p14="http://schemas.microsoft.com/office/powerpoint/2010/main" xmlns="" val="231147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F6D333-B2FA-419E-9F34-A07E0CDEA7A9}" type="datetimeFigureOut">
              <a:rPr lang="en-US"/>
              <a:pPr>
                <a:defRPr/>
              </a:pPr>
              <a:t>11/8/2011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A2B077-4A2C-4BBC-BC1C-EE2CE2186426}" type="slidenum">
              <a:rPr lang="en-US"/>
              <a:pPr>
                <a:defRPr/>
              </a:pPr>
              <a:t>‹#›</a:t>
            </a:fld>
            <a:endParaRPr lang="en-US"/>
          </a:p>
        </p:txBody>
      </p:sp>
    </p:spTree>
    <p:extLst>
      <p:ext uri="{BB962C8B-B14F-4D97-AF65-F5344CB8AC3E}">
        <p14:creationId xmlns:p14="http://schemas.microsoft.com/office/powerpoint/2010/main" xmlns="" val="37359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D4B9B4-4C5E-4F60-909D-5FCC67C29ED0}" type="datetimeFigureOut">
              <a:rPr lang="en-US"/>
              <a:pPr>
                <a:defRPr/>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E1844-273C-4F40-B1D8-7E6DB65E64AE}" type="slidenum">
              <a:rPr lang="en-US"/>
              <a:pPr>
                <a:defRPr/>
              </a:pPr>
              <a:t>‹#›</a:t>
            </a:fld>
            <a:endParaRPr lang="en-US"/>
          </a:p>
        </p:txBody>
      </p:sp>
    </p:spTree>
    <p:extLst>
      <p:ext uri="{BB962C8B-B14F-4D97-AF65-F5344CB8AC3E}">
        <p14:creationId xmlns:p14="http://schemas.microsoft.com/office/powerpoint/2010/main" xmlns="" val="411450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E03F1B-1222-4CDE-B585-386CB77682B0}" type="datetimeFigureOut">
              <a:rPr lang="en-US"/>
              <a:pPr>
                <a:defRPr/>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3F2B3F-8C9F-40EA-BE19-AF66FA29299D}" type="slidenum">
              <a:rPr lang="en-US"/>
              <a:pPr>
                <a:defRPr/>
              </a:pPr>
              <a:t>‹#›</a:t>
            </a:fld>
            <a:endParaRPr lang="en-US"/>
          </a:p>
        </p:txBody>
      </p:sp>
    </p:spTree>
    <p:extLst>
      <p:ext uri="{BB962C8B-B14F-4D97-AF65-F5344CB8AC3E}">
        <p14:creationId xmlns:p14="http://schemas.microsoft.com/office/powerpoint/2010/main" xmlns="" val="103666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DAB987-6771-4340-BF9D-143BDF8C060D}" type="datetimeFigureOut">
              <a:rPr lang="en-US"/>
              <a:pPr>
                <a:defRPr/>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7200BC-13B8-4D35-B19C-ED4AAFC320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066800"/>
            <a:ext cx="7772400" cy="1470025"/>
          </a:xfrm>
        </p:spPr>
        <p:txBody>
          <a:bodyPr/>
          <a:lstStyle/>
          <a:p>
            <a:pPr eaLnBrk="1" hangingPunct="1"/>
            <a:r>
              <a:rPr lang="en-US" smtClean="0">
                <a:solidFill>
                  <a:srgbClr val="FFFF00"/>
                </a:solidFill>
              </a:rPr>
              <a:t>Modeling Neurocircuitry using PET: Role of dopamine in cocaine abuse</a:t>
            </a:r>
          </a:p>
        </p:txBody>
      </p:sp>
      <p:sp>
        <p:nvSpPr>
          <p:cNvPr id="14338" name="Subtitle 2"/>
          <p:cNvSpPr>
            <a:spLocks noGrp="1"/>
          </p:cNvSpPr>
          <p:nvPr>
            <p:ph type="subTitle" idx="1"/>
          </p:nvPr>
        </p:nvSpPr>
        <p:spPr>
          <a:xfrm>
            <a:off x="1371600" y="4495800"/>
            <a:ext cx="6400800" cy="1752600"/>
          </a:xfrm>
        </p:spPr>
        <p:txBody>
          <a:bodyPr/>
          <a:lstStyle/>
          <a:p>
            <a:pPr eaLnBrk="1" hangingPunct="1">
              <a:lnSpc>
                <a:spcPct val="80000"/>
              </a:lnSpc>
            </a:pPr>
            <a:r>
              <a:rPr lang="en-US" sz="2800" dirty="0" smtClean="0">
                <a:solidFill>
                  <a:srgbClr val="00FFFF"/>
                </a:solidFill>
              </a:rPr>
              <a:t>Departments of Psychiatry</a:t>
            </a:r>
            <a:r>
              <a:rPr lang="en-US" sz="2800" baseline="30000" dirty="0" smtClean="0">
                <a:solidFill>
                  <a:srgbClr val="00FFFF"/>
                </a:solidFill>
              </a:rPr>
              <a:t>1</a:t>
            </a:r>
            <a:r>
              <a:rPr lang="en-US" sz="2800" dirty="0" smtClean="0">
                <a:solidFill>
                  <a:srgbClr val="00FFFF"/>
                </a:solidFill>
              </a:rPr>
              <a:t> and Diagnostic Radiology</a:t>
            </a:r>
            <a:r>
              <a:rPr lang="en-US" sz="2800" baseline="30000" dirty="0" smtClean="0">
                <a:solidFill>
                  <a:srgbClr val="00FFFF"/>
                </a:solidFill>
              </a:rPr>
              <a:t>2</a:t>
            </a:r>
            <a:endParaRPr lang="en-US" sz="2800" dirty="0" smtClean="0">
              <a:solidFill>
                <a:srgbClr val="00FFFF"/>
              </a:solidFill>
            </a:endParaRPr>
          </a:p>
          <a:p>
            <a:pPr eaLnBrk="1" hangingPunct="1">
              <a:lnSpc>
                <a:spcPct val="80000"/>
              </a:lnSpc>
            </a:pPr>
            <a:r>
              <a:rPr lang="en-US" sz="2800" dirty="0" smtClean="0">
                <a:solidFill>
                  <a:srgbClr val="00FFFF"/>
                </a:solidFill>
              </a:rPr>
              <a:t>Yale University School of Medicine</a:t>
            </a:r>
            <a:endParaRPr lang="en-US" sz="2800" dirty="0" smtClean="0">
              <a:solidFill>
                <a:srgbClr val="0000FF"/>
              </a:solidFill>
            </a:endParaRPr>
          </a:p>
          <a:p>
            <a:pPr eaLnBrk="1" hangingPunct="1"/>
            <a:r>
              <a:rPr lang="en-US" sz="2800" dirty="0" err="1" smtClean="0">
                <a:solidFill>
                  <a:srgbClr val="FFFF00"/>
                </a:solidFill>
              </a:rPr>
              <a:t>Wendol</a:t>
            </a:r>
            <a:r>
              <a:rPr lang="en-US" sz="2800" dirty="0" smtClean="0">
                <a:solidFill>
                  <a:srgbClr val="FFFF00"/>
                </a:solidFill>
              </a:rPr>
              <a:t> A. Williams, MD.</a:t>
            </a:r>
          </a:p>
          <a:p>
            <a:pPr eaLnBrk="1" hangingPunct="1"/>
            <a:r>
              <a:rPr lang="en-US" sz="2800" dirty="0" smtClean="0">
                <a:solidFill>
                  <a:srgbClr val="FFFF00"/>
                </a:solidFill>
              </a:rPr>
              <a:t>November 08,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4000" smtClean="0">
                <a:solidFill>
                  <a:srgbClr val="FFFF00"/>
                </a:solidFill>
              </a:rPr>
              <a:t>Route of cocaine administration and DAT blockade </a:t>
            </a:r>
            <a:br>
              <a:rPr lang="en-US" sz="4000" smtClean="0">
                <a:solidFill>
                  <a:srgbClr val="FFFF00"/>
                </a:solidFill>
              </a:rPr>
            </a:br>
            <a:r>
              <a:rPr lang="en-US" sz="1400" i="1" smtClean="0">
                <a:solidFill>
                  <a:srgbClr val="33CC33"/>
                </a:solidFill>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604" name="Text Box 12"/>
          <p:cNvSpPr txBox="1">
            <a:spLocks noChangeArrowheads="1"/>
          </p:cNvSpPr>
          <p:nvPr/>
        </p:nvSpPr>
        <p:spPr bwMode="auto">
          <a:xfrm>
            <a:off x="304800" y="3581400"/>
            <a:ext cx="88392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algn="ctr" hangingPunct="0">
              <a:lnSpc>
                <a:spcPct val="93000"/>
              </a:lnSpc>
              <a:buClr>
                <a:srgbClr val="000000"/>
              </a:buClr>
              <a:buSzPct val="45000"/>
              <a:buFont typeface="Wingdings" pitchFamily="2" charset="2"/>
              <a:buNone/>
            </a:pPr>
            <a:r>
              <a:rPr lang="en-GB" sz="2400">
                <a:solidFill>
                  <a:schemeClr val="bg1"/>
                </a:solidFill>
              </a:rPr>
              <a:t>Compared DAT blockade induced by cocaine as a function of iv-smoked-intranasal route of administration in cocaine abusers using PET and [</a:t>
            </a:r>
            <a:r>
              <a:rPr lang="en-GB" sz="2400" baseline="30000">
                <a:solidFill>
                  <a:schemeClr val="bg1"/>
                </a:solidFill>
              </a:rPr>
              <a:t>11</a:t>
            </a:r>
            <a:r>
              <a:rPr lang="en-GB" sz="2400">
                <a:solidFill>
                  <a:schemeClr val="bg1"/>
                </a:solidFill>
              </a:rPr>
              <a:t>C]cocaine as a DAT ligand</a:t>
            </a:r>
          </a:p>
          <a:p>
            <a:pPr hangingPunct="0">
              <a:lnSpc>
                <a:spcPct val="93000"/>
              </a:lnSpc>
              <a:buClr>
                <a:srgbClr val="000000"/>
              </a:buClr>
              <a:buSzPct val="45000"/>
              <a:buFont typeface="Wingdings" pitchFamily="2" charset="2"/>
              <a:buNone/>
            </a:pPr>
            <a:endParaRPr lang="en-GB"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25605"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40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0492" name="Text Box 12"/>
          <p:cNvSpPr txBox="1">
            <a:spLocks noChangeArrowheads="1"/>
          </p:cNvSpPr>
          <p:nvPr/>
        </p:nvSpPr>
        <p:spPr bwMode="auto">
          <a:xfrm>
            <a:off x="304800" y="2185988"/>
            <a:ext cx="8534400" cy="785812"/>
          </a:xfrm>
          <a:prstGeom prst="rect">
            <a:avLst/>
          </a:prstGeom>
          <a:noFill/>
          <a:ln w="9525">
            <a:noFill/>
            <a:round/>
            <a:headEnd/>
            <a:tailEnd/>
          </a:ln>
          <a:effectLst/>
        </p:spPr>
        <p:txBody>
          <a:bodyPr lIns="0" tIns="0" rIns="0" bIns="0"/>
          <a:lstStyle/>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cap="small" dirty="0">
                <a:solidFill>
                  <a:schemeClr val="bg1"/>
                </a:solidFill>
              </a:rPr>
              <a:t>Study Participants</a:t>
            </a:r>
            <a:r>
              <a:rPr lang="en-US" sz="2000" dirty="0">
                <a:solidFill>
                  <a:schemeClr val="bg1"/>
                </a:solidFill>
              </a:rPr>
              <a:t>: </a:t>
            </a: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solidFill>
                <a:schemeClr val="bg1"/>
              </a:solidFil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bg1"/>
                </a:solidFill>
              </a:rPr>
              <a:t>Thirty-two cocaine abusers (24M &amp; 8F, 37 yr w/ 13 yr education)</a:t>
            </a: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endParaRPr>
          </a:p>
          <a:p>
            <a:pPr marL="800100" lvl="1" indent="-342900" defTabSz="45720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1600" i="1" dirty="0">
              <a:solidFill>
                <a:schemeClr val="bg1"/>
              </a:solidFill>
            </a:endParaRPr>
          </a:p>
        </p:txBody>
      </p:sp>
      <p:sp>
        <p:nvSpPr>
          <p:cNvPr id="26629" name="Rectangle 8"/>
          <p:cNvSpPr>
            <a:spLocks noChangeArrowheads="1"/>
          </p:cNvSpPr>
          <p:nvPr/>
        </p:nvSpPr>
        <p:spPr bwMode="auto">
          <a:xfrm>
            <a:off x="304800" y="3581400"/>
            <a:ext cx="81534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 typeface="Arial" charset="0"/>
              <a:buChar char="•"/>
            </a:pPr>
            <a:r>
              <a:rPr lang="en-US">
                <a:solidFill>
                  <a:schemeClr val="bg1"/>
                </a:solidFill>
              </a:rPr>
              <a:t>Persistent  use of cocaine for at least the prior 6-months, 2 gm/wk</a:t>
            </a:r>
          </a:p>
          <a:p>
            <a:pPr lvl="1">
              <a:buFont typeface="Arial" charset="0"/>
              <a:buChar char="•"/>
            </a:pPr>
            <a:r>
              <a:rPr lang="en-US">
                <a:solidFill>
                  <a:schemeClr val="bg1"/>
                </a:solidFill>
              </a:rPr>
              <a:t>Experience w/ iv and smoked cocaine</a:t>
            </a:r>
          </a:p>
          <a:p>
            <a:pPr lvl="1">
              <a:buFont typeface="Arial" charset="0"/>
              <a:buChar char="•"/>
            </a:pPr>
            <a:r>
              <a:rPr lang="en-US">
                <a:solidFill>
                  <a:schemeClr val="bg1"/>
                </a:solidFill>
              </a:rPr>
              <a:t>No current or past psychiatric or neurological disease</a:t>
            </a:r>
          </a:p>
          <a:p>
            <a:pPr lvl="1">
              <a:buFont typeface="Arial" charset="0"/>
              <a:buChar char="•"/>
            </a:pPr>
            <a:r>
              <a:rPr lang="en-US">
                <a:solidFill>
                  <a:schemeClr val="bg1"/>
                </a:solidFill>
              </a:rPr>
              <a:t>No significant medical illness</a:t>
            </a:r>
          </a:p>
          <a:p>
            <a:pPr lvl="1">
              <a:buFont typeface="Arial" charset="0"/>
              <a:buChar char="•"/>
            </a:pPr>
            <a:r>
              <a:rPr lang="en-US">
                <a:solidFill>
                  <a:schemeClr val="bg1"/>
                </a:solidFill>
              </a:rPr>
              <a:t>Cocaine use on average was 12±15 yr</a:t>
            </a:r>
          </a:p>
          <a:p>
            <a:pPr lvl="1">
              <a:buFont typeface="Arial" charset="0"/>
              <a:buChar char="•"/>
            </a:pPr>
            <a:r>
              <a:rPr lang="en-US">
                <a:solidFill>
                  <a:schemeClr val="bg1"/>
                </a:solidFill>
              </a:rPr>
              <a:t>Amount used was 5±7 gram week</a:t>
            </a:r>
          </a:p>
          <a:p>
            <a:pPr lvl="1">
              <a:buFont typeface="Arial" charset="0"/>
              <a:buChar char="•"/>
            </a:pPr>
            <a:r>
              <a:rPr lang="en-US">
                <a:solidFill>
                  <a:schemeClr val="bg1"/>
                </a:solidFill>
              </a:rPr>
              <a:t>Last use 5±8 days prior to study</a:t>
            </a:r>
          </a:p>
        </p:txBody>
      </p:sp>
      <p:sp>
        <p:nvSpPr>
          <p:cNvPr id="26630"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0492" name="Text Box 12"/>
          <p:cNvSpPr txBox="1">
            <a:spLocks noChangeArrowheads="1"/>
          </p:cNvSpPr>
          <p:nvPr/>
        </p:nvSpPr>
        <p:spPr bwMode="auto">
          <a:xfrm>
            <a:off x="304800" y="2133600"/>
            <a:ext cx="8839200" cy="3886200"/>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371600" indent="-4572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endParaRPr lang="en-GB" sz="1600" dirty="0">
              <a:solidFill>
                <a:schemeClr val="bg1"/>
              </a:solidFill>
            </a:endParaRPr>
          </a:p>
          <a:p>
            <a:pPr hangingPunct="0">
              <a:lnSpc>
                <a:spcPct val="93000"/>
              </a:lnSpc>
              <a:buClr>
                <a:srgbClr val="000000"/>
              </a:buClr>
              <a:buSzPct val="45000"/>
              <a:buFont typeface="Wingdings" pitchFamily="2" charset="2"/>
              <a:buNone/>
            </a:pPr>
            <a:endParaRPr lang="en-GB" sz="2000" dirty="0">
              <a:solidFill>
                <a:schemeClr val="bg1"/>
              </a:solidFill>
            </a:endParaRPr>
          </a:p>
          <a:p>
            <a:pPr hangingPunct="0">
              <a:lnSpc>
                <a:spcPct val="93000"/>
              </a:lnSpc>
              <a:buClr>
                <a:srgbClr val="000000"/>
              </a:buClr>
              <a:buSzPct val="45000"/>
              <a:buFont typeface="Wingdings" pitchFamily="2" charset="2"/>
              <a:buNone/>
            </a:pPr>
            <a:r>
              <a:rPr lang="en-GB" sz="2000" dirty="0">
                <a:solidFill>
                  <a:schemeClr val="bg1"/>
                </a:solidFill>
              </a:rPr>
              <a:t>Drug dosage: </a:t>
            </a:r>
          </a:p>
          <a:p>
            <a:pPr hangingPunct="0">
              <a:lnSpc>
                <a:spcPct val="93000"/>
              </a:lnSpc>
              <a:buClr>
                <a:srgbClr val="000000"/>
              </a:buClr>
              <a:buSzPct val="45000"/>
              <a:buFont typeface="Arial" charset="0"/>
              <a:buChar char="•"/>
            </a:pPr>
            <a:r>
              <a:rPr lang="en-GB" sz="2000" dirty="0">
                <a:solidFill>
                  <a:schemeClr val="bg1"/>
                </a:solidFill>
              </a:rPr>
              <a:t>	         - smoked 25 and 50 mg; </a:t>
            </a:r>
          </a:p>
          <a:p>
            <a:pPr lvl="2" hangingPunct="0">
              <a:lnSpc>
                <a:spcPct val="93000"/>
              </a:lnSpc>
              <a:buClr>
                <a:srgbClr val="000000"/>
              </a:buClr>
              <a:buSzPct val="45000"/>
              <a:buFont typeface="Calibri" pitchFamily="34" charset="0"/>
              <a:buAutoNum type="alphaUcPeriod"/>
            </a:pPr>
            <a:r>
              <a:rPr lang="en-GB" sz="2000" dirty="0">
                <a:solidFill>
                  <a:schemeClr val="bg1"/>
                </a:solidFill>
              </a:rPr>
              <a:t>- intranasal 48 and 96 </a:t>
            </a:r>
            <a:r>
              <a:rPr lang="el-GR" sz="2000" dirty="0">
                <a:solidFill>
                  <a:schemeClr val="bg1"/>
                </a:solidFill>
              </a:rPr>
              <a:t>μ</a:t>
            </a:r>
            <a:r>
              <a:rPr lang="en-US" sz="2000" dirty="0">
                <a:solidFill>
                  <a:schemeClr val="bg1"/>
                </a:solidFill>
              </a:rPr>
              <a:t>g; </a:t>
            </a:r>
          </a:p>
          <a:p>
            <a:pPr lvl="2" hangingPunct="0">
              <a:lnSpc>
                <a:spcPct val="93000"/>
              </a:lnSpc>
              <a:buClr>
                <a:srgbClr val="000000"/>
              </a:buClr>
              <a:buSzPct val="45000"/>
              <a:buFont typeface="Calibri" pitchFamily="34" charset="0"/>
              <a:buAutoNum type="alphaUcPeriod"/>
            </a:pPr>
            <a:r>
              <a:rPr lang="en-US" sz="2000" dirty="0">
                <a:solidFill>
                  <a:schemeClr val="bg1"/>
                </a:solidFill>
              </a:rPr>
              <a:t>- iv </a:t>
            </a:r>
            <a:r>
              <a:rPr lang="en-US" sz="2000" dirty="0" smtClean="0">
                <a:solidFill>
                  <a:schemeClr val="bg1"/>
                </a:solidFill>
              </a:rPr>
              <a:t>0.3 </a:t>
            </a:r>
            <a:r>
              <a:rPr lang="en-US" sz="2000" dirty="0">
                <a:solidFill>
                  <a:schemeClr val="bg1"/>
                </a:solidFill>
              </a:rPr>
              <a:t>and 0.6 mg/kg</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Behavioral measures: </a:t>
            </a:r>
          </a:p>
          <a:p>
            <a:pPr hangingPunct="0">
              <a:lnSpc>
                <a:spcPct val="93000"/>
              </a:lnSpc>
              <a:buClr>
                <a:srgbClr val="000000"/>
              </a:buClr>
              <a:buSzPct val="45000"/>
              <a:buFont typeface="Wingdings" pitchFamily="2" charset="2"/>
              <a:buNone/>
            </a:pPr>
            <a:r>
              <a:rPr lang="en-US" sz="2000" dirty="0">
                <a:solidFill>
                  <a:schemeClr val="bg1"/>
                </a:solidFill>
              </a:rPr>
              <a:t>		- self reports of “high” to estimate reinforcing efficacy of cocaine</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PET Scans: </a:t>
            </a:r>
          </a:p>
          <a:p>
            <a:pPr hangingPunct="0">
              <a:lnSpc>
                <a:spcPct val="93000"/>
              </a:lnSpc>
              <a:buClr>
                <a:srgbClr val="000000"/>
              </a:buClr>
              <a:buSzPct val="45000"/>
              <a:buFont typeface="Wingdings" pitchFamily="2" charset="2"/>
              <a:buNone/>
            </a:pPr>
            <a:r>
              <a:rPr lang="en-US" sz="2000" dirty="0">
                <a:solidFill>
                  <a:schemeClr val="bg1"/>
                </a:solidFill>
              </a:rPr>
              <a:t>		- up to 4 scans over 2d period</a:t>
            </a:r>
          </a:p>
          <a:p>
            <a:pPr hangingPunct="0">
              <a:lnSpc>
                <a:spcPct val="93000"/>
              </a:lnSpc>
              <a:buClr>
                <a:srgbClr val="000000"/>
              </a:buClr>
              <a:buSzPct val="45000"/>
              <a:buFont typeface="Wingdings" pitchFamily="2" charset="2"/>
              <a:buNone/>
            </a:pPr>
            <a:r>
              <a:rPr lang="en-US" sz="2000" dirty="0">
                <a:solidFill>
                  <a:schemeClr val="bg1"/>
                </a:solidFill>
              </a:rPr>
              <a:t>		- scan order:	placebo scan</a:t>
            </a:r>
          </a:p>
          <a:p>
            <a:pPr hangingPunct="0">
              <a:lnSpc>
                <a:spcPct val="93000"/>
              </a:lnSpc>
              <a:buClr>
                <a:srgbClr val="000000"/>
              </a:buClr>
              <a:buSzPct val="45000"/>
              <a:buFont typeface="Wingdings" pitchFamily="2" charset="2"/>
              <a:buNone/>
            </a:pPr>
            <a:r>
              <a:rPr lang="en-US" sz="2000" dirty="0">
                <a:solidFill>
                  <a:schemeClr val="bg1"/>
                </a:solidFill>
              </a:rPr>
              <a:t>		- then, active condition scan, 2 hr after initial placebo scan, and 			  cocaine administration</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GB" sz="1600" i="1" dirty="0">
              <a:solidFill>
                <a:schemeClr val="bg1"/>
              </a:solidFill>
            </a:endParaRPr>
          </a:p>
        </p:txBody>
      </p:sp>
      <p:sp>
        <p:nvSpPr>
          <p:cNvPr id="5" name="Title 1"/>
          <p:cNvSpPr txBox="1">
            <a:spLocks/>
          </p:cNvSpPr>
          <p:nvPr/>
        </p:nvSpPr>
        <p:spPr bwMode="auto">
          <a:xfrm>
            <a:off x="457200" y="381000"/>
            <a:ext cx="8229600" cy="1143000"/>
          </a:xfrm>
          <a:prstGeom prst="rect">
            <a:avLst/>
          </a:prstGeom>
          <a:noFill/>
          <a:ln w="9525">
            <a:noFill/>
            <a:miter lim="800000"/>
            <a:headEnd/>
            <a:tailEnd/>
          </a:ln>
        </p:spPr>
        <p:txBody>
          <a:bodyPr anchor="ctr"/>
          <a:lstStyle>
            <a:lvl1pPr marL="1016000" indent="-10160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Tx/>
              <a:buAutoNum type="romanUcPeriod"/>
            </a:pPr>
            <a:r>
              <a:rPr lang="en-US" sz="4000">
                <a:solidFill>
                  <a:srgbClr val="FFFF00"/>
                </a:solidFill>
                <a:latin typeface="Calibri" pitchFamily="34" charset="0"/>
              </a:rPr>
              <a:t>Study Design</a:t>
            </a:r>
            <a:endParaRPr lang="en-US" sz="1400" i="1">
              <a:solidFill>
                <a:srgbClr val="33CC33"/>
              </a:solidFill>
              <a:latin typeface="Calibri" pitchFamily="34" charset="0"/>
            </a:endParaRPr>
          </a:p>
        </p:txBody>
      </p:sp>
      <p:sp>
        <p:nvSpPr>
          <p:cNvPr id="27652"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0492" name="Text Box 12"/>
          <p:cNvSpPr txBox="1">
            <a:spLocks noChangeArrowheads="1"/>
          </p:cNvSpPr>
          <p:nvPr/>
        </p:nvSpPr>
        <p:spPr bwMode="auto">
          <a:xfrm>
            <a:off x="304800" y="2133600"/>
            <a:ext cx="8839200" cy="3886200"/>
          </a:xfrm>
          <a:prstGeom prst="rect">
            <a:avLst/>
          </a:prstGeom>
          <a:noFill/>
          <a:ln w="9525">
            <a:noFill/>
            <a:round/>
            <a:headEnd/>
            <a:tailEnd/>
          </a:ln>
          <a:effectLst/>
        </p:spPr>
        <p:txBody>
          <a:bodyPr lIns="0" tIns="0" rIns="0" bIns="0"/>
          <a:lstStyle/>
          <a:p>
            <a:pPr defTabSz="45720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000" cap="small" dirty="0">
                <a:solidFill>
                  <a:schemeClr val="bg1"/>
                </a:solidFill>
              </a:rPr>
              <a:t>Study Design</a:t>
            </a:r>
            <a:endParaRPr lang="en-GB" sz="1600" dirty="0">
              <a:solidFill>
                <a:schemeClr val="bg1"/>
              </a:solidFil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bg1"/>
                </a:solidFill>
                <a:latin typeface="Arial"/>
                <a:cs typeface="Arial"/>
              </a:rPr>
              <a:t>Drug administration: </a:t>
            </a: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solidFill>
                <a:schemeClr val="bg1"/>
              </a:solidFill>
              <a:latin typeface="Arial"/>
              <a:cs typeface="Arial"/>
            </a:endParaRPr>
          </a:p>
          <a:p>
            <a:pPr marL="457200" indent="-457200" defTabSz="457200" hangingPunct="0">
              <a:lnSpc>
                <a:spcPct val="93000"/>
              </a:lnSpc>
              <a:buClr>
                <a:srgbClr val="000000"/>
              </a:buClr>
              <a:buSzPct val="45000"/>
              <a:buFont typeface="+mj-lt"/>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bg1"/>
                </a:solidFill>
                <a:latin typeface="Arial"/>
                <a:cs typeface="Arial"/>
              </a:rPr>
              <a:t>	- iv cocaine over 30 sec, then [</a:t>
            </a:r>
            <a:r>
              <a:rPr lang="en-US" sz="2000" baseline="30000" dirty="0">
                <a:solidFill>
                  <a:schemeClr val="bg1"/>
                </a:solidFill>
                <a:latin typeface="Arial"/>
                <a:cs typeface="Arial"/>
              </a:rPr>
              <a:t>11</a:t>
            </a:r>
            <a:r>
              <a:rPr lang="en-US" sz="2000" dirty="0">
                <a:solidFill>
                  <a:schemeClr val="bg1"/>
                </a:solidFill>
                <a:latin typeface="Arial"/>
                <a:cs typeface="Arial"/>
              </a:rPr>
              <a:t>C]cocaine co-delivered as bolus</a:t>
            </a:r>
          </a:p>
          <a:p>
            <a:pPr marL="457200" indent="-457200" defTabSz="457200" hangingPunct="0">
              <a:lnSpc>
                <a:spcPct val="93000"/>
              </a:lnSpc>
              <a:buClr>
                <a:srgbClr val="000000"/>
              </a:buClr>
              <a:buSzPct val="45000"/>
              <a:buFont typeface="+mj-lt"/>
              <a:buAutoNum type="alphaL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solidFill>
                <a:schemeClr val="bg1"/>
              </a:solidFill>
              <a:latin typeface="Arial"/>
              <a:cs typeface="Arial"/>
            </a:endParaRPr>
          </a:p>
          <a:p>
            <a:pPr marL="914400" lvl="1" indent="-457200" defTabSz="45720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bg1"/>
                </a:solidFill>
                <a:latin typeface="Arial"/>
                <a:cs typeface="Arial"/>
              </a:rPr>
              <a:t>	- smoked: placebo (warm air) or glass pipe </a:t>
            </a:r>
            <a:r>
              <a:rPr lang="en-US" sz="2000" dirty="0" smtClean="0">
                <a:solidFill>
                  <a:schemeClr val="bg1"/>
                </a:solidFill>
                <a:latin typeface="Arial"/>
                <a:cs typeface="Arial"/>
              </a:rPr>
              <a:t>inhalation, </a:t>
            </a:r>
            <a:r>
              <a:rPr lang="en-US" sz="2000" dirty="0">
                <a:solidFill>
                  <a:schemeClr val="bg1"/>
                </a:solidFill>
                <a:latin typeface="Arial"/>
                <a:cs typeface="Arial"/>
              </a:rPr>
              <a:t>inhaled as normal, then [</a:t>
            </a:r>
            <a:r>
              <a:rPr lang="en-US" sz="2000" baseline="30000" dirty="0">
                <a:solidFill>
                  <a:schemeClr val="bg1"/>
                </a:solidFill>
                <a:latin typeface="Arial"/>
                <a:cs typeface="Arial"/>
              </a:rPr>
              <a:t>11</a:t>
            </a:r>
            <a:r>
              <a:rPr lang="en-US" sz="2000" dirty="0">
                <a:solidFill>
                  <a:schemeClr val="bg1"/>
                </a:solidFill>
                <a:latin typeface="Arial"/>
                <a:cs typeface="Arial"/>
              </a:rPr>
              <a:t>C]cocaine injected immediately after exhalation</a:t>
            </a:r>
          </a:p>
          <a:p>
            <a:pPr marL="914400" lvl="1" indent="-457200" defTabSz="45720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solidFill>
                <a:schemeClr val="bg1"/>
              </a:solidFill>
              <a:latin typeface="Arial"/>
              <a:cs typeface="Arial"/>
            </a:endParaRPr>
          </a:p>
          <a:p>
            <a:pPr marL="914400" lvl="1" indent="-457200" defTabSz="457200" hangingPunct="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bg1"/>
                </a:solidFill>
                <a:latin typeface="Arial"/>
                <a:cs typeface="Arial"/>
              </a:rPr>
              <a:t>	- intranasal: insufflation w/ 5 cm straw over 30 sec, [</a:t>
            </a:r>
            <a:r>
              <a:rPr lang="en-US" sz="2000" baseline="30000" dirty="0">
                <a:solidFill>
                  <a:schemeClr val="bg1"/>
                </a:solidFill>
                <a:latin typeface="Arial"/>
                <a:cs typeface="Arial"/>
              </a:rPr>
              <a:t>11</a:t>
            </a:r>
            <a:r>
              <a:rPr lang="en-US" sz="2000" dirty="0">
                <a:solidFill>
                  <a:schemeClr val="bg1"/>
                </a:solidFill>
                <a:latin typeface="Arial"/>
                <a:cs typeface="Arial"/>
              </a:rPr>
              <a:t>C]cocaine injected after 30 min.</a:t>
            </a: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i="1" dirty="0">
              <a:solidFill>
                <a:schemeClr val="bg1"/>
              </a:solidFill>
              <a:latin typeface="Arial"/>
              <a:cs typeface="Arial"/>
            </a:endParaRPr>
          </a:p>
          <a:p>
            <a:pPr defTabSz="457200" hangingPunct="0">
              <a:lnSpc>
                <a:spcPct val="93000"/>
              </a:lnSpc>
              <a:buClr>
                <a:srgbClr val="0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1600" i="1" dirty="0">
              <a:solidFill>
                <a:schemeClr val="bg1"/>
              </a:solidFill>
            </a:endParaRPr>
          </a:p>
        </p:txBody>
      </p:sp>
      <p:sp>
        <p:nvSpPr>
          <p:cNvPr id="5" name="Title 1"/>
          <p:cNvSpPr txBox="1">
            <a:spLocks/>
          </p:cNvSpPr>
          <p:nvPr/>
        </p:nvSpPr>
        <p:spPr bwMode="auto">
          <a:xfrm>
            <a:off x="457200" y="381000"/>
            <a:ext cx="8229600" cy="1143000"/>
          </a:xfrm>
          <a:prstGeom prst="rect">
            <a:avLst/>
          </a:prstGeom>
          <a:noFill/>
          <a:ln w="9525">
            <a:noFill/>
            <a:miter lim="800000"/>
            <a:headEnd/>
            <a:tailEnd/>
          </a:ln>
        </p:spPr>
        <p:txBody>
          <a:bodyPr anchor="ctr"/>
          <a:lstStyle>
            <a:lvl1pPr marL="1016000" indent="-10160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Tx/>
              <a:buAutoNum type="romanUcPeriod"/>
            </a:pPr>
            <a:r>
              <a:rPr lang="en-US" sz="4000">
                <a:solidFill>
                  <a:srgbClr val="FFFF00"/>
                </a:solidFill>
                <a:latin typeface="Calibri" pitchFamily="34" charset="0"/>
              </a:rPr>
              <a:t>Study Design</a:t>
            </a:r>
            <a:endParaRPr lang="en-US" sz="1400" i="1">
              <a:solidFill>
                <a:srgbClr val="33CC33"/>
              </a:solidFill>
              <a:latin typeface="Calibri" pitchFamily="34" charset="0"/>
            </a:endParaRPr>
          </a:p>
        </p:txBody>
      </p:sp>
      <p:sp>
        <p:nvSpPr>
          <p:cNvPr id="28676"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9698" name="Text Box 12"/>
          <p:cNvSpPr txBox="1">
            <a:spLocks noChangeArrowheads="1"/>
          </p:cNvSpPr>
          <p:nvPr/>
        </p:nvSpPr>
        <p:spPr bwMode="auto">
          <a:xfrm>
            <a:off x="5264150" y="2787650"/>
            <a:ext cx="35814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2000" dirty="0">
                <a:solidFill>
                  <a:schemeClr val="bg1"/>
                </a:solidFill>
              </a:rPr>
              <a:t>Figure 1. DAT occupancy as a function of dose and route. </a:t>
            </a:r>
            <a:r>
              <a:rPr lang="en-GB" sz="2000" dirty="0" smtClean="0">
                <a:solidFill>
                  <a:schemeClr val="bg1"/>
                </a:solidFill>
              </a:rPr>
              <a:t>At low doses, DAT </a:t>
            </a:r>
            <a:r>
              <a:rPr lang="en-GB" sz="2000" dirty="0">
                <a:solidFill>
                  <a:schemeClr val="bg1"/>
                </a:solidFill>
              </a:rPr>
              <a:t>occupancy did not differ across routes of administration. Blockade was significantly greater for the large than the low dose for intravenous and intranasal cocaine but not for smoked cocaine. *Comparisons between the high and low dose for a given route (</a:t>
            </a:r>
            <a:r>
              <a:rPr lang="en-GB" sz="2000" i="1" dirty="0">
                <a:solidFill>
                  <a:schemeClr val="bg1"/>
                </a:solidFill>
              </a:rPr>
              <a:t>p </a:t>
            </a:r>
            <a:r>
              <a:rPr lang="en-GB" sz="2000" dirty="0">
                <a:solidFill>
                  <a:schemeClr val="bg1"/>
                </a:solidFill>
              </a:rPr>
              <a:t>&lt;0.05).</a:t>
            </a:r>
            <a:endParaRPr lang="en-GB" sz="2000" i="1" dirty="0">
              <a:solidFill>
                <a:schemeClr val="bg1"/>
              </a:solidFill>
            </a:endParaRPr>
          </a:p>
        </p:txBody>
      </p:sp>
      <p:pic>
        <p:nvPicPr>
          <p:cNvPr id="2969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1150" y="3194050"/>
            <a:ext cx="45275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sp>
        <p:nvSpPr>
          <p:cNvPr id="7" name="Title 1"/>
          <p:cNvSpPr txBox="1">
            <a:spLocks/>
          </p:cNvSpPr>
          <p:nvPr/>
        </p:nvSpPr>
        <p:spPr bwMode="auto">
          <a:xfrm>
            <a:off x="457200" y="381000"/>
            <a:ext cx="8229600" cy="1143000"/>
          </a:xfrm>
          <a:prstGeom prst="rect">
            <a:avLst/>
          </a:prstGeom>
          <a:noFill/>
          <a:ln w="9525">
            <a:noFill/>
            <a:miter lim="800000"/>
            <a:headEnd/>
            <a:tailEnd/>
          </a:ln>
        </p:spPr>
        <p:txBody>
          <a:bodyPr anchor="ctr"/>
          <a:lstStyle>
            <a:lvl1pPr marL="1016000" indent="-10160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Tx/>
              <a:buAutoNum type="romanUcPeriod"/>
            </a:pPr>
            <a:r>
              <a:rPr lang="en-US" sz="40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0722" name="Text Box 12"/>
          <p:cNvSpPr txBox="1">
            <a:spLocks noChangeArrowheads="1"/>
          </p:cNvSpPr>
          <p:nvPr/>
        </p:nvSpPr>
        <p:spPr bwMode="auto">
          <a:xfrm>
            <a:off x="4876800" y="2185988"/>
            <a:ext cx="4038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2000" dirty="0">
                <a:solidFill>
                  <a:schemeClr val="bg1"/>
                </a:solidFill>
              </a:rPr>
              <a:t>Figure </a:t>
            </a:r>
            <a:r>
              <a:rPr lang="en-GB" sz="2000" dirty="0" smtClean="0">
                <a:solidFill>
                  <a:schemeClr val="bg1"/>
                </a:solidFill>
              </a:rPr>
              <a:t>2. </a:t>
            </a:r>
            <a:r>
              <a:rPr lang="en-GB" sz="2000" dirty="0">
                <a:solidFill>
                  <a:schemeClr val="bg1"/>
                </a:solidFill>
              </a:rPr>
              <a:t>All doses and routes of cocaine significantly increased ratings of “high” and “feel drug”. Post hoc t-tests showed that for the low doses, which gave equivalent plasma levels and equivalent levels of DAT blockade for routes (iv 63±10%,smoked 62±11%, and intranasal 57±7%), self reports of “high” were significantly more intense for smoked than for intranasal cocaine (p&lt;0.05) and there was a trend for a more intense “high” for iv than for smoked cocaine.</a:t>
            </a:r>
            <a:endParaRPr lang="en-GB" sz="2000" i="1" dirty="0">
              <a:solidFill>
                <a:schemeClr val="bg1"/>
              </a:solidFill>
            </a:endParaRPr>
          </a:p>
        </p:txBody>
      </p:sp>
      <p:sp>
        <p:nvSpPr>
          <p:cNvPr id="30723"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pic>
        <p:nvPicPr>
          <p:cNvPr id="3072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0613" y="2046288"/>
            <a:ext cx="3581400" cy="477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bwMode="auto">
          <a:xfrm>
            <a:off x="457200" y="381000"/>
            <a:ext cx="8229600" cy="1143000"/>
          </a:xfrm>
          <a:prstGeom prst="rect">
            <a:avLst/>
          </a:prstGeom>
          <a:noFill/>
          <a:ln w="9525">
            <a:noFill/>
            <a:miter lim="800000"/>
            <a:headEnd/>
            <a:tailEnd/>
          </a:ln>
        </p:spPr>
        <p:txBody>
          <a:bodyPr anchor="ctr"/>
          <a:lstStyle>
            <a:lvl1pPr marL="1016000" indent="-10160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Tx/>
              <a:buAutoNum type="romanUcPeriod"/>
            </a:pPr>
            <a:r>
              <a:rPr lang="en-US" sz="40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1746" name="Text Box 12"/>
          <p:cNvSpPr txBox="1">
            <a:spLocks noChangeArrowheads="1"/>
          </p:cNvSpPr>
          <p:nvPr/>
        </p:nvSpPr>
        <p:spPr bwMode="auto">
          <a:xfrm>
            <a:off x="6457950" y="2598738"/>
            <a:ext cx="26670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2000">
                <a:solidFill>
                  <a:schemeClr val="bg1"/>
                </a:solidFill>
              </a:rPr>
              <a:t>Figure 4. The time to reach peak ratings of “high” and “feel drug” was significantly faster for smoked (“high” 1.4±0.5 min; “feel drug” 1.3±0.4 min) than for iv (“high” 3.1±0.9 min; “feel drug” 3.0±1), which was faster than intranasal cocaine (“high” 14.6±8 min; “feel drug” 12.0±7).</a:t>
            </a:r>
            <a:endParaRPr lang="en-GB" sz="2000" i="1">
              <a:solidFill>
                <a:schemeClr val="bg1"/>
              </a:solidFill>
            </a:endParaRPr>
          </a:p>
        </p:txBody>
      </p:sp>
      <p:sp>
        <p:nvSpPr>
          <p:cNvPr id="31747"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3219450"/>
            <a:ext cx="61658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bwMode="auto">
          <a:xfrm>
            <a:off x="457200" y="381000"/>
            <a:ext cx="8229600" cy="1143000"/>
          </a:xfrm>
          <a:prstGeom prst="rect">
            <a:avLst/>
          </a:prstGeom>
          <a:noFill/>
          <a:ln w="9525">
            <a:noFill/>
            <a:miter lim="800000"/>
            <a:headEnd/>
            <a:tailEnd/>
          </a:ln>
        </p:spPr>
        <p:txBody>
          <a:bodyPr anchor="ctr"/>
          <a:lstStyle>
            <a:lvl1pPr marL="1016000" indent="-10160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buFontTx/>
              <a:buAutoNum type="romanUcPeriod"/>
            </a:pPr>
            <a:r>
              <a:rPr lang="en-US" sz="40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4000" smtClean="0">
                <a:solidFill>
                  <a:srgbClr val="FFFF00"/>
                </a:solidFill>
              </a:rPr>
              <a:t>Summary</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2772" name="Text Box 12"/>
          <p:cNvSpPr txBox="1">
            <a:spLocks noChangeArrowheads="1"/>
          </p:cNvSpPr>
          <p:nvPr/>
        </p:nvSpPr>
        <p:spPr bwMode="auto">
          <a:xfrm>
            <a:off x="381000" y="2667000"/>
            <a:ext cx="8534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endParaRPr lang="en-GB" sz="2800">
              <a:solidFill>
                <a:srgbClr val="FFFF00"/>
              </a:solidFill>
            </a:endParaRPr>
          </a:p>
          <a:p>
            <a:pPr hangingPunct="0">
              <a:lnSpc>
                <a:spcPct val="93000"/>
              </a:lnSpc>
              <a:buClr>
                <a:srgbClr val="000000"/>
              </a:buClr>
              <a:buSzPct val="45000"/>
              <a:buFont typeface="Wingdings" pitchFamily="2" charset="2"/>
              <a:buNone/>
            </a:pPr>
            <a:endParaRPr lang="en-GB" sz="2800">
              <a:solidFill>
                <a:srgbClr val="FFFF00"/>
              </a:solidFill>
            </a:endParaRPr>
          </a:p>
          <a:p>
            <a:pPr hangingPunct="0">
              <a:lnSpc>
                <a:spcPct val="93000"/>
              </a:lnSpc>
              <a:buClr>
                <a:srgbClr val="000000"/>
              </a:buClr>
              <a:buSzPct val="45000"/>
              <a:buFont typeface="Wingdings" pitchFamily="2" charset="2"/>
              <a:buNone/>
            </a:pPr>
            <a:r>
              <a:rPr lang="en-GB" sz="2800">
                <a:solidFill>
                  <a:srgbClr val="FFFF00"/>
                </a:solidFill>
              </a:rPr>
              <a:t>Differences in reinforcing effects of cocaine as a function of the route of administration, are most likely dependent on drug pharmacokinetics, and not solely on differences in the degree of DAT blockade. </a:t>
            </a:r>
          </a:p>
          <a:p>
            <a:pPr hangingPunct="0">
              <a:lnSpc>
                <a:spcPct val="93000"/>
              </a:lnSpc>
              <a:buClr>
                <a:srgbClr val="000000"/>
              </a:buClr>
              <a:buSzPct val="45000"/>
              <a:buFont typeface="Wingdings" pitchFamily="2" charset="2"/>
              <a:buNone/>
            </a:pPr>
            <a:endParaRPr lang="en-GB" sz="28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32773"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a:t>
            </a:r>
            <a:r>
              <a:rPr lang="en-US" sz="1600" i="1">
                <a:solidFill>
                  <a:srgbClr val="00B0F0"/>
                </a:solidFill>
              </a:rPr>
              <a:t>Volkow et al.2000 Life Sci, 67:1507-15</a:t>
            </a:r>
            <a:endParaRPr lang="en-US" sz="1600">
              <a:solidFill>
                <a:srgbClr val="00B0F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2438400"/>
            <a:ext cx="8229600" cy="1143000"/>
          </a:xfrm>
        </p:spPr>
        <p:txBody>
          <a:bodyPr/>
          <a:lstStyle/>
          <a:p>
            <a:pPr eaLnBrk="1" hangingPunct="1"/>
            <a:r>
              <a:rPr lang="en-US" smtClean="0">
                <a:solidFill>
                  <a:srgbClr val="FFFF00"/>
                </a:solidFill>
              </a:rPr>
              <a:t>Evidence of DA Involvement in Substance Use Disorders</a:t>
            </a:r>
            <a:br>
              <a:rPr lang="en-US" smtClean="0">
                <a:solidFill>
                  <a:srgbClr val="FFFF00"/>
                </a:solidFill>
              </a:rPr>
            </a:br>
            <a:endParaRPr lang="en-US"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6"/>
          <p:cNvSpPr>
            <a:spLocks noChangeArrowheads="1"/>
          </p:cNvSpPr>
          <p:nvPr/>
        </p:nvSpPr>
        <p:spPr bwMode="auto">
          <a:xfrm>
            <a:off x="152400" y="2236788"/>
            <a:ext cx="87630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en-US">
                <a:solidFill>
                  <a:srgbClr val="FFFF00"/>
                </a:solidFill>
              </a:rPr>
              <a:t> </a:t>
            </a:r>
            <a:r>
              <a:rPr lang="en-US" sz="4000">
                <a:solidFill>
                  <a:srgbClr val="0066FF"/>
                </a:solidFill>
              </a:rPr>
              <a:t>Question:</a:t>
            </a:r>
          </a:p>
          <a:p>
            <a:pPr lvl="1"/>
            <a:r>
              <a:rPr lang="en-US" sz="4000">
                <a:solidFill>
                  <a:srgbClr val="FFFF00"/>
                </a:solidFill>
              </a:rPr>
              <a:t> </a:t>
            </a:r>
          </a:p>
          <a:p>
            <a:pPr lvl="1"/>
            <a:r>
              <a:rPr lang="en-US" sz="4000">
                <a:solidFill>
                  <a:srgbClr val="FFFF00"/>
                </a:solidFill>
              </a:rPr>
              <a:t>Since synaptic increase in DA occurs in both addicted and non-addicted individuals, why do some people develop a compulsive drive to take drugs and others do not?</a:t>
            </a:r>
          </a:p>
        </p:txBody>
      </p:sp>
      <p:sp>
        <p:nvSpPr>
          <p:cNvPr id="71684"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lgn="ctr"/>
            <a:endParaRPr lang="en-US" sz="1400" i="1">
              <a:solidFill>
                <a:srgbClr val="33CC33"/>
              </a:solidFill>
              <a:latin typeface="Calibri" pitchFamily="34" charset="0"/>
            </a:endParaRPr>
          </a:p>
        </p:txBody>
      </p:sp>
      <p:sp>
        <p:nvSpPr>
          <p:cNvPr id="71688"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Role of DA in long-term effects of drugs of abuse on DA in human brain</a:t>
            </a:r>
            <a:r>
              <a:rPr lang="en-US" sz="4000">
                <a:solidFill>
                  <a:srgbClr val="FFFF00"/>
                </a:solidFill>
                <a:latin typeface="Calibri" pitchFamily="34" charset="0"/>
              </a:rPr>
              <a:t/>
            </a:r>
            <a:br>
              <a:rPr lang="en-US" sz="4000">
                <a:solidFill>
                  <a:srgbClr val="FFFF00"/>
                </a:solidFill>
                <a:latin typeface="Calibri" pitchFamily="34" charset="0"/>
              </a:rPr>
            </a:br>
            <a:r>
              <a:rPr lang="en-US" sz="4000">
                <a:solidFill>
                  <a:srgbClr val="FFFF00"/>
                </a:solidFill>
                <a:latin typeface="Calibri" pitchFamily="34" charset="0"/>
              </a:rPr>
              <a:t>				</a:t>
            </a:r>
            <a:r>
              <a:rPr lang="en-US" sz="1400" i="1">
                <a:solidFill>
                  <a:srgbClr val="33CC33"/>
                </a:solidFill>
                <a:latin typeface="Calibri" pitchFamily="34" charset="0"/>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dirty="0" smtClean="0">
                <a:solidFill>
                  <a:srgbClr val="FFFF00"/>
                </a:solidFill>
              </a:rPr>
              <a:t>Dopamine System: why is it important?</a:t>
            </a:r>
            <a:r>
              <a:rPr lang="en-US" dirty="0" smtClean="0"/>
              <a:t>?</a:t>
            </a:r>
            <a:endParaRPr lang="en-US" dirty="0"/>
          </a:p>
        </p:txBody>
      </p:sp>
      <p:sp>
        <p:nvSpPr>
          <p:cNvPr id="15362" name="Content Placeholder 2"/>
          <p:cNvSpPr>
            <a:spLocks noGrp="1"/>
          </p:cNvSpPr>
          <p:nvPr>
            <p:ph idx="1"/>
          </p:nvPr>
        </p:nvSpPr>
        <p:spPr>
          <a:xfrm>
            <a:off x="457200" y="2133600"/>
            <a:ext cx="8229600" cy="4525963"/>
          </a:xfrm>
        </p:spPr>
        <p:txBody>
          <a:bodyPr/>
          <a:lstStyle/>
          <a:p>
            <a:pPr eaLnBrk="1" hangingPunct="1"/>
            <a:r>
              <a:rPr lang="en-US" smtClean="0">
                <a:solidFill>
                  <a:schemeClr val="bg1"/>
                </a:solidFill>
              </a:rPr>
              <a:t>Drugs of abuse → ↑↑ extracellular dopamine (DA) in limbic regions (e.g., nucleus accumbens NAc).</a:t>
            </a:r>
          </a:p>
          <a:p>
            <a:pPr eaLnBrk="1" hangingPunct="1"/>
            <a:r>
              <a:rPr lang="en-US" smtClean="0">
                <a:solidFill>
                  <a:schemeClr val="bg1"/>
                </a:solidFill>
              </a:rPr>
              <a:t>↑’d extracellular dopamine is associated with reinforcement</a:t>
            </a:r>
          </a:p>
          <a:p>
            <a:pPr eaLnBrk="1" hangingPunct="1"/>
            <a:r>
              <a:rPr lang="en-US" smtClean="0">
                <a:solidFill>
                  <a:schemeClr val="bg1"/>
                </a:solidFill>
              </a:rPr>
              <a:t>Drug-induced ↑ striatal DA associated w/ reports of reward</a:t>
            </a:r>
          </a:p>
          <a:p>
            <a:pPr lvl="3" eaLnBrk="1" hangingPunct="1"/>
            <a:r>
              <a:rPr lang="en-US" smtClean="0">
                <a:solidFill>
                  <a:schemeClr val="bg1"/>
                </a:solidFill>
              </a:rPr>
              <a:t>High	</a:t>
            </a:r>
            <a:r>
              <a:rPr lang="en-US" i="1" smtClean="0">
                <a:solidFill>
                  <a:srgbClr val="0000FF"/>
                </a:solidFill>
              </a:rPr>
              <a:t>[Volkow et al., 1996a]</a:t>
            </a:r>
          </a:p>
          <a:p>
            <a:pPr lvl="3" eaLnBrk="1" hangingPunct="1"/>
            <a:r>
              <a:rPr lang="en-US" smtClean="0">
                <a:solidFill>
                  <a:schemeClr val="bg1"/>
                </a:solidFill>
              </a:rPr>
              <a:t>Euphoria	</a:t>
            </a:r>
            <a:r>
              <a:rPr lang="en-US" i="1" smtClean="0">
                <a:solidFill>
                  <a:srgbClr val="0000FF"/>
                </a:solidFill>
              </a:rPr>
              <a:t>[Drevets et al., 2001]</a:t>
            </a:r>
          </a:p>
        </p:txBody>
      </p:sp>
      <p:cxnSp>
        <p:nvCxnSpPr>
          <p:cNvPr id="5" name="Straight Connector 4"/>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364" name="Text Box 5"/>
          <p:cNvSpPr txBox="1">
            <a:spLocks noChangeArrowheads="1"/>
          </p:cNvSpPr>
          <p:nvPr/>
        </p:nvSpPr>
        <p:spPr bwMode="auto">
          <a:xfrm>
            <a:off x="5105400" y="6443663"/>
            <a:ext cx="4038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i="1">
                <a:solidFill>
                  <a:srgbClr val="00B0F0"/>
                </a:solidFill>
              </a:rPr>
              <a:t>Volkow et al., </a:t>
            </a:r>
            <a:r>
              <a:rPr lang="fr-FR" sz="1600" i="1">
                <a:solidFill>
                  <a:srgbClr val="00B0F0"/>
                </a:solidFill>
              </a:rPr>
              <a:t>Neuropharm (2009) 56:3-8</a:t>
            </a:r>
            <a:endParaRPr lang="en-US" sz="1600" i="1">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Role of DA in long-term effects of drugs of abuse on DA in human brain</a:t>
            </a:r>
            <a:r>
              <a:rPr lang="en-US" sz="4000" smtClean="0">
                <a:solidFill>
                  <a:srgbClr val="FFFF00"/>
                </a:solidFill>
              </a:rPr>
              <a:t/>
            </a:r>
            <a:br>
              <a:rPr lang="en-US" sz="4000" smtClean="0">
                <a:solidFill>
                  <a:srgbClr val="FFFF00"/>
                </a:solidFill>
              </a:rPr>
            </a:br>
            <a:r>
              <a:rPr lang="en-US" sz="4000" smtClean="0">
                <a:solidFill>
                  <a:srgbClr val="FFFF00"/>
                </a:solidFill>
              </a:rPr>
              <a:t>				</a:t>
            </a:r>
            <a:r>
              <a:rPr lang="en-US" sz="1400" i="1" smtClean="0">
                <a:solidFill>
                  <a:srgbClr val="33CC33"/>
                </a:solidFill>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4819"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34820" name="Rectangle 6"/>
          <p:cNvSpPr>
            <a:spLocks noChangeArrowheads="1"/>
          </p:cNvSpPr>
          <p:nvPr/>
        </p:nvSpPr>
        <p:spPr bwMode="auto">
          <a:xfrm>
            <a:off x="0" y="2286000"/>
            <a:ext cx="81534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en-US" sz="1600">
                <a:solidFill>
                  <a:schemeClr val="bg1"/>
                </a:solidFill>
              </a:rPr>
              <a:t>The answer may have to do with repeated perturbation of the DA system in vulnerable individuals</a:t>
            </a:r>
          </a:p>
        </p:txBody>
      </p:sp>
      <p:sp>
        <p:nvSpPr>
          <p:cNvPr id="34821" name="Text Box 5"/>
          <p:cNvSpPr txBox="1">
            <a:spLocks noChangeArrowheads="1"/>
          </p:cNvSpPr>
          <p:nvPr/>
        </p:nvSpPr>
        <p:spPr bwMode="auto">
          <a:xfrm>
            <a:off x="4876800" y="6400800"/>
            <a:ext cx="4229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600" i="1">
                <a:solidFill>
                  <a:srgbClr val="00B0F0"/>
                </a:solidFill>
              </a:rPr>
              <a:t>Volkow et al., Neuropharmacol 2009 56:3-8</a:t>
            </a:r>
          </a:p>
        </p:txBody>
      </p:sp>
      <p:pic>
        <p:nvPicPr>
          <p:cNvPr id="3482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300" y="3276600"/>
            <a:ext cx="49657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3" name="Text Box 12"/>
          <p:cNvSpPr txBox="1">
            <a:spLocks noChangeArrowheads="1"/>
          </p:cNvSpPr>
          <p:nvPr/>
        </p:nvSpPr>
        <p:spPr bwMode="auto">
          <a:xfrm>
            <a:off x="5562600" y="3276600"/>
            <a:ext cx="29718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1600">
                <a:solidFill>
                  <a:schemeClr val="bg1"/>
                </a:solidFill>
              </a:rPr>
              <a:t>Figure 3. Subjects with low numbers of D2 receptors may be at higher risk for abusing stimulant drugs than those with high numbers of D2 receptors, in whom drugs such as methylphenidate may produce unpleasant effects that limit its abuse.</a:t>
            </a:r>
            <a:endParaRPr lang="en-GB" sz="1600" i="1">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0">
              <a:schemeClr val="tx1">
                <a:lumMod val="75000"/>
                <a:lumOff val="2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5842" name="Rectangle 3"/>
          <p:cNvSpPr>
            <a:spLocks noGrp="1"/>
          </p:cNvSpPr>
          <p:nvPr>
            <p:ph type="body" idx="1"/>
          </p:nvPr>
        </p:nvSpPr>
        <p:spPr>
          <a:xfrm>
            <a:off x="381000" y="2362200"/>
            <a:ext cx="8610600" cy="3657600"/>
          </a:xfrm>
        </p:spPr>
        <p:txBody>
          <a:bodyPr/>
          <a:lstStyle/>
          <a:p>
            <a:pPr eaLnBrk="1" hangingPunct="1">
              <a:buFont typeface="Arial" charset="0"/>
              <a:buNone/>
            </a:pPr>
            <a:endParaRPr lang="en-US" smtClean="0">
              <a:solidFill>
                <a:schemeClr val="bg1"/>
              </a:solidFill>
            </a:endParaRPr>
          </a:p>
          <a:p>
            <a:pPr algn="ctr" eaLnBrk="1" hangingPunct="1">
              <a:buFont typeface="Arial" charset="0"/>
              <a:buNone/>
            </a:pPr>
            <a:r>
              <a:rPr lang="en-US" b="1" smtClean="0">
                <a:solidFill>
                  <a:srgbClr val="0000FF"/>
                </a:solidFill>
              </a:rPr>
              <a:t>Amphetamine-induced dopamine release: markedly blunted in cocaine dependence and predictive of the choice to self-administer cocaine</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5844" name="Text Box 5"/>
          <p:cNvSpPr txBox="1">
            <a:spLocks noChangeArrowheads="1"/>
          </p:cNvSpPr>
          <p:nvPr/>
        </p:nvSpPr>
        <p:spPr bwMode="auto">
          <a:xfrm>
            <a:off x="4191000" y="6400800"/>
            <a:ext cx="487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Martinez et al.2007 Am J Psychiatry,164:622-629</a:t>
            </a:r>
            <a:endParaRPr lang="en-US" sz="1600" b="1">
              <a:solidFill>
                <a:srgbClr val="0000FF"/>
              </a:solidFill>
            </a:endParaRPr>
          </a:p>
        </p:txBody>
      </p: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Rectangle 9"/>
          <p:cNvSpPr>
            <a:spLocks/>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en-US" sz="4400" dirty="0">
                <a:solidFill>
                  <a:srgbClr val="FFFF00"/>
                </a:solidFill>
                <a:effectLst>
                  <a:outerShdw blurRad="38100" dist="38100" dir="2700000" algn="tl">
                    <a:srgbClr val="000000">
                      <a:alpha val="43137"/>
                    </a:srgbClr>
                  </a:outerShdw>
                </a:effectLst>
                <a:latin typeface="Calibri" pitchFamily="34" charset="0"/>
              </a:rPr>
              <a:t>Study II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5172"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a:solidFill>
                  <a:schemeClr val="bg1"/>
                </a:solidFill>
              </a:rPr>
              <a:t>STUDY PARTICIPANTS:</a:t>
            </a:r>
            <a:r>
              <a:rPr lang="en-US" sz="2000">
                <a:solidFill>
                  <a:schemeClr val="bg1"/>
                </a:solidFill>
              </a:rPr>
              <a:t> </a:t>
            </a:r>
          </a:p>
          <a:p>
            <a:pPr hangingPunct="0">
              <a:lnSpc>
                <a:spcPct val="93000"/>
              </a:lnSpc>
              <a:buClr>
                <a:srgbClr val="000000"/>
              </a:buClr>
              <a:buSzPct val="45000"/>
              <a:buFont typeface="Wingdings" pitchFamily="2" charset="2"/>
              <a:buNone/>
            </a:pPr>
            <a:endParaRPr lang="en-US" sz="16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r>
              <a:rPr lang="en-US" sz="2400">
                <a:solidFill>
                  <a:schemeClr val="bg1"/>
                </a:solidFill>
              </a:rPr>
              <a:t>24 cocaine dependent (CD) </a:t>
            </a:r>
          </a:p>
          <a:p>
            <a:pPr hangingPunct="0">
              <a:lnSpc>
                <a:spcPct val="93000"/>
              </a:lnSpc>
              <a:buClr>
                <a:srgbClr val="000000"/>
              </a:buClr>
              <a:buSzPct val="45000"/>
              <a:buFont typeface="Wingdings" pitchFamily="2" charset="2"/>
              <a:buNone/>
            </a:pPr>
            <a:r>
              <a:rPr lang="en-US" sz="2400">
                <a:solidFill>
                  <a:schemeClr val="bg1"/>
                </a:solidFill>
              </a:rPr>
              <a:t>	24 matched healthy controls (HC)  </a:t>
            </a: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r>
              <a:rPr lang="en-US" sz="2400">
                <a:solidFill>
                  <a:schemeClr val="bg1"/>
                </a:solidFill>
              </a:rPr>
              <a:t>	No DSM-IV Axis I diagnoses</a:t>
            </a:r>
          </a:p>
          <a:p>
            <a:pPr hangingPunct="0">
              <a:lnSpc>
                <a:spcPct val="93000"/>
              </a:lnSpc>
              <a:buClr>
                <a:srgbClr val="000000"/>
              </a:buClr>
              <a:buSzPct val="45000"/>
              <a:buFont typeface="Wingdings" pitchFamily="2" charset="2"/>
              <a:buNone/>
            </a:pPr>
            <a:r>
              <a:rPr lang="en-US" sz="2400">
                <a:solidFill>
                  <a:schemeClr val="bg1"/>
                </a:solidFill>
              </a:rPr>
              <a:t>	2-wk supervised abstinence, Inpatient clinical research unit 	</a:t>
            </a:r>
          </a:p>
          <a:p>
            <a:pPr hangingPunct="0">
              <a:lnSpc>
                <a:spcPct val="93000"/>
              </a:lnSpc>
              <a:buClr>
                <a:srgbClr val="000000"/>
              </a:buClr>
              <a:buSzPct val="45000"/>
              <a:buFont typeface="Wingdings" pitchFamily="2" charset="2"/>
              <a:buNone/>
            </a:pPr>
            <a:r>
              <a:rPr lang="en-US" sz="2400">
                <a:solidFill>
                  <a:schemeClr val="bg1"/>
                </a:solidFill>
              </a:rPr>
              <a:t>	HCs participated in study as outpatients</a:t>
            </a:r>
          </a:p>
          <a:p>
            <a:pPr hangingPunct="0">
              <a:lnSpc>
                <a:spcPct val="93000"/>
              </a:lnSpc>
              <a:buClr>
                <a:srgbClr val="000000"/>
              </a:buClr>
              <a:buSzPct val="45000"/>
              <a:buFont typeface="Wingdings" pitchFamily="2" charset="2"/>
              <a:buNone/>
            </a:pPr>
            <a:r>
              <a:rPr lang="en-US" sz="2400">
                <a:solidFill>
                  <a:schemeClr val="bg1"/>
                </a:solidFill>
              </a:rPr>
              <a:t>	Nicotine permitted in both groups</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35174" name="Text Box 5"/>
          <p:cNvSpPr txBox="1">
            <a:spLocks noChangeArrowheads="1"/>
          </p:cNvSpPr>
          <p:nvPr/>
        </p:nvSpPr>
        <p:spPr bwMode="auto">
          <a:xfrm>
            <a:off x="4191000" y="6400800"/>
            <a:ext cx="487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Martinez et al.2007 Am J Psychiatry,164:622-629</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3732"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a:solidFill>
                  <a:schemeClr val="bg1"/>
                </a:solidFill>
              </a:rPr>
              <a:t>SCANS: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t>
            </a:r>
            <a:r>
              <a:rPr lang="en-US" sz="2400" baseline="30000">
                <a:solidFill>
                  <a:schemeClr val="bg1"/>
                </a:solidFill>
              </a:rPr>
              <a:t>11</a:t>
            </a:r>
            <a:r>
              <a:rPr lang="en-US" sz="2400">
                <a:solidFill>
                  <a:schemeClr val="bg1"/>
                </a:solidFill>
              </a:rPr>
              <a:t>C]raclopride scans: </a:t>
            </a:r>
          </a:p>
          <a:p>
            <a:pPr hangingPunct="0">
              <a:lnSpc>
                <a:spcPct val="93000"/>
              </a:lnSpc>
              <a:buClr>
                <a:srgbClr val="000000"/>
              </a:buClr>
              <a:buSzPct val="45000"/>
              <a:buFont typeface="Wingdings" pitchFamily="2" charset="2"/>
              <a:buNone/>
            </a:pPr>
            <a:r>
              <a:rPr lang="en-US" sz="2400">
                <a:solidFill>
                  <a:schemeClr val="bg1"/>
                </a:solidFill>
              </a:rPr>
              <a:t>	 baseline condition </a:t>
            </a:r>
          </a:p>
          <a:p>
            <a:pPr hangingPunct="0">
              <a:lnSpc>
                <a:spcPct val="93000"/>
              </a:lnSpc>
              <a:buClr>
                <a:srgbClr val="000000"/>
              </a:buClr>
              <a:buSzPct val="45000"/>
              <a:buFont typeface="Wingdings" pitchFamily="2" charset="2"/>
              <a:buNone/>
            </a:pPr>
            <a:r>
              <a:rPr lang="en-US" sz="2400">
                <a:solidFill>
                  <a:schemeClr val="bg1"/>
                </a:solidFill>
              </a:rPr>
              <a:t>	 iv amphetamine (0.3 mg/kg)</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COCAINE SELF-ADMINISTRATION: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self-administer cocaine dose </a:t>
            </a:r>
          </a:p>
          <a:p>
            <a:pPr hangingPunct="0">
              <a:lnSpc>
                <a:spcPct val="93000"/>
              </a:lnSpc>
              <a:buClr>
                <a:srgbClr val="000000"/>
              </a:buClr>
              <a:buSzPct val="45000"/>
              <a:buFont typeface="Wingdings" pitchFamily="2" charset="2"/>
              <a:buNone/>
            </a:pPr>
            <a:r>
              <a:rPr lang="en-US" sz="2000">
                <a:solidFill>
                  <a:schemeClr val="bg1"/>
                </a:solidFill>
              </a:rPr>
              <a:t>		Coc priming dose</a:t>
            </a:r>
          </a:p>
          <a:p>
            <a:pPr hangingPunct="0">
              <a:lnSpc>
                <a:spcPct val="93000"/>
              </a:lnSpc>
              <a:buClr>
                <a:srgbClr val="000000"/>
              </a:buClr>
              <a:buSzPct val="45000"/>
              <a:buFont typeface="Wingdings" pitchFamily="2" charset="2"/>
              <a:buNone/>
            </a:pPr>
            <a:r>
              <a:rPr lang="en-US" sz="2000">
                <a:solidFill>
                  <a:schemeClr val="bg1"/>
                </a:solidFill>
              </a:rPr>
              <a:t>							receive monetary reward</a:t>
            </a:r>
          </a:p>
          <a:p>
            <a:pPr hangingPunct="0">
              <a:lnSpc>
                <a:spcPct val="93000"/>
              </a:lnSpc>
              <a:buClr>
                <a:srgbClr val="000000"/>
              </a:buClr>
              <a:buSzPct val="45000"/>
              <a:buFont typeface="Wingdings" pitchFamily="2" charset="2"/>
              <a:buNone/>
            </a:pPr>
            <a:endParaRPr lang="en-US" sz="24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73735" name="Line 7"/>
          <p:cNvSpPr>
            <a:spLocks noChangeShapeType="1"/>
          </p:cNvSpPr>
          <p:nvPr/>
        </p:nvSpPr>
        <p:spPr bwMode="auto">
          <a:xfrm flipV="1">
            <a:off x="3886200" y="5410200"/>
            <a:ext cx="13716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3736" name="Line 8"/>
          <p:cNvSpPr>
            <a:spLocks noChangeShapeType="1"/>
          </p:cNvSpPr>
          <p:nvPr/>
        </p:nvSpPr>
        <p:spPr bwMode="auto">
          <a:xfrm>
            <a:off x="3886200" y="5638800"/>
            <a:ext cx="13716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3737" name="Text Box 9"/>
          <p:cNvSpPr txBox="1">
            <a:spLocks noChangeArrowheads="1"/>
          </p:cNvSpPr>
          <p:nvPr/>
        </p:nvSpPr>
        <p:spPr bwMode="auto">
          <a:xfrm>
            <a:off x="4464050" y="5454650"/>
            <a:ext cx="99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rPr>
              <a:t>Choice</a:t>
            </a:r>
          </a:p>
        </p:txBody>
      </p:sp>
      <p:sp>
        <p:nvSpPr>
          <p:cNvPr id="73740" name="Text Box 5"/>
          <p:cNvSpPr txBox="1">
            <a:spLocks noChangeArrowheads="1"/>
          </p:cNvSpPr>
          <p:nvPr/>
        </p:nvSpPr>
        <p:spPr bwMode="auto">
          <a:xfrm>
            <a:off x="4191000" y="6400800"/>
            <a:ext cx="487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Martinez et al.2007 Am J Psychiatry,164:622-629</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9941" name="Rectangle 9"/>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rgbClr val="FFFF00"/>
              </a:solidFill>
              <a:latin typeface="Calibri" pitchFamily="34" charset="0"/>
            </a:endParaRPr>
          </a:p>
        </p:txBody>
      </p:sp>
      <p:pic>
        <p:nvPicPr>
          <p:cNvPr id="3994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25" y="2057400"/>
            <a:ext cx="9144000" cy="2582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950" name="Text Box 12"/>
          <p:cNvSpPr txBox="1">
            <a:spLocks noChangeArrowheads="1"/>
          </p:cNvSpPr>
          <p:nvPr/>
        </p:nvSpPr>
        <p:spPr bwMode="auto">
          <a:xfrm>
            <a:off x="639763" y="510540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1600" dirty="0">
                <a:solidFill>
                  <a:schemeClr val="bg1"/>
                </a:solidFill>
              </a:rPr>
              <a:t>CD was associated with a marked reduction in amphetamine-induced DA release in:</a:t>
            </a:r>
          </a:p>
          <a:p>
            <a:pPr hangingPunct="0">
              <a:lnSpc>
                <a:spcPct val="93000"/>
              </a:lnSpc>
              <a:buClr>
                <a:srgbClr val="000000"/>
              </a:buClr>
              <a:buSzPct val="45000"/>
              <a:buFont typeface="Wingdings" pitchFamily="2" charset="2"/>
              <a:buNone/>
            </a:pPr>
            <a:r>
              <a:rPr lang="en-GB" sz="1600" dirty="0">
                <a:solidFill>
                  <a:schemeClr val="bg1"/>
                </a:solidFill>
              </a:rPr>
              <a:t> </a:t>
            </a:r>
          </a:p>
          <a:p>
            <a:pPr hangingPunct="0">
              <a:lnSpc>
                <a:spcPct val="93000"/>
              </a:lnSpc>
              <a:buClr>
                <a:srgbClr val="000000"/>
              </a:buClr>
              <a:buSzPct val="45000"/>
              <a:buFont typeface="Wingdings" pitchFamily="2" charset="2"/>
              <a:buNone/>
            </a:pPr>
            <a:r>
              <a:rPr lang="en-GB" sz="1600" dirty="0">
                <a:solidFill>
                  <a:schemeClr val="bg1"/>
                </a:solidFill>
              </a:rPr>
              <a:t>	1) limbic striatum: 		</a:t>
            </a:r>
            <a:r>
              <a:rPr lang="en-GB" sz="1600" dirty="0" smtClean="0">
                <a:solidFill>
                  <a:schemeClr val="bg1"/>
                </a:solidFill>
              </a:rPr>
              <a:t> -1.2</a:t>
            </a:r>
            <a:r>
              <a:rPr lang="en-GB" sz="1600" dirty="0">
                <a:solidFill>
                  <a:schemeClr val="bg1"/>
                </a:solidFill>
              </a:rPr>
              <a:t>% (CDs) vs. -12.4% (HCs) </a:t>
            </a:r>
          </a:p>
          <a:p>
            <a:pPr hangingPunct="0">
              <a:lnSpc>
                <a:spcPct val="93000"/>
              </a:lnSpc>
              <a:buClr>
                <a:srgbClr val="000000"/>
              </a:buClr>
              <a:buSzPct val="45000"/>
              <a:buFont typeface="Wingdings" pitchFamily="2" charset="2"/>
              <a:buNone/>
            </a:pPr>
            <a:r>
              <a:rPr lang="en-GB" sz="1600" dirty="0">
                <a:solidFill>
                  <a:schemeClr val="bg1"/>
                </a:solidFill>
              </a:rPr>
              <a:t>	2) Associative Striatum:		 </a:t>
            </a:r>
            <a:r>
              <a:rPr lang="en-GB" sz="1600" dirty="0" smtClean="0">
                <a:solidFill>
                  <a:schemeClr val="bg1"/>
                </a:solidFill>
              </a:rPr>
              <a:t>-2.6</a:t>
            </a:r>
            <a:r>
              <a:rPr lang="en-GB" sz="1600" dirty="0">
                <a:solidFill>
                  <a:schemeClr val="bg1"/>
                </a:solidFill>
              </a:rPr>
              <a:t>% (CDs) vs. </a:t>
            </a:r>
            <a:r>
              <a:rPr lang="en-GB" sz="1600" dirty="0" smtClean="0">
                <a:solidFill>
                  <a:schemeClr val="bg1"/>
                </a:solidFill>
              </a:rPr>
              <a:t> </a:t>
            </a:r>
            <a:r>
              <a:rPr lang="en-GB" sz="1600" dirty="0" smtClean="0">
                <a:solidFill>
                  <a:schemeClr val="bg1"/>
                </a:solidFill>
              </a:rPr>
              <a:t> </a:t>
            </a:r>
            <a:r>
              <a:rPr lang="en-GB" sz="1600" dirty="0" smtClean="0">
                <a:solidFill>
                  <a:schemeClr val="bg1"/>
                </a:solidFill>
              </a:rPr>
              <a:t>-6.7</a:t>
            </a:r>
            <a:r>
              <a:rPr lang="en-GB" sz="1600" dirty="0">
                <a:solidFill>
                  <a:schemeClr val="bg1"/>
                </a:solidFill>
              </a:rPr>
              <a:t>% (HCs)</a:t>
            </a:r>
          </a:p>
          <a:p>
            <a:pPr hangingPunct="0">
              <a:lnSpc>
                <a:spcPct val="93000"/>
              </a:lnSpc>
              <a:buClr>
                <a:srgbClr val="000000"/>
              </a:buClr>
              <a:buSzPct val="45000"/>
              <a:buFont typeface="Wingdings" pitchFamily="2" charset="2"/>
              <a:buNone/>
            </a:pPr>
            <a:r>
              <a:rPr lang="en-GB" sz="1600" dirty="0">
                <a:solidFill>
                  <a:schemeClr val="bg1"/>
                </a:solidFill>
              </a:rPr>
              <a:t>	3) Sensorimotor striatum:	</a:t>
            </a:r>
            <a:r>
              <a:rPr lang="en-GB" sz="1600" dirty="0" smtClean="0">
                <a:solidFill>
                  <a:schemeClr val="bg1"/>
                </a:solidFill>
              </a:rPr>
              <a:t> -4.3</a:t>
            </a:r>
            <a:r>
              <a:rPr lang="en-GB" sz="1600" dirty="0">
                <a:solidFill>
                  <a:schemeClr val="bg1"/>
                </a:solidFill>
              </a:rPr>
              <a:t>% (CDs) vs. -14.1% (HCs)</a:t>
            </a:r>
            <a:endParaRPr lang="en-GB" sz="1600" i="1" dirty="0">
              <a:solidFill>
                <a:schemeClr val="bg1"/>
              </a:solidFill>
            </a:endParaRPr>
          </a:p>
        </p:txBody>
      </p:sp>
      <p:sp>
        <p:nvSpPr>
          <p:cNvPr id="39952" name="Text Box 5"/>
          <p:cNvSpPr txBox="1">
            <a:spLocks noChangeArrowheads="1"/>
          </p:cNvSpPr>
          <p:nvPr/>
        </p:nvSpPr>
        <p:spPr bwMode="auto">
          <a:xfrm>
            <a:off x="4191000" y="6400800"/>
            <a:ext cx="487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Martinez et al.2007 Am J Psychiatry,164:622-629</a:t>
            </a:r>
            <a:endParaRPr lang="en-US" sz="1600" b="1">
              <a:solidFill>
                <a:srgbClr val="6699FF"/>
              </a:solidFill>
            </a:endParaRPr>
          </a:p>
        </p:txBody>
      </p:sp>
      <p:sp>
        <p:nvSpPr>
          <p:cNvPr id="39953"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475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388" y="2724150"/>
            <a:ext cx="8228012" cy="302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760" name="Text Box 5"/>
          <p:cNvSpPr txBox="1">
            <a:spLocks noChangeArrowheads="1"/>
          </p:cNvSpPr>
          <p:nvPr/>
        </p:nvSpPr>
        <p:spPr bwMode="auto">
          <a:xfrm>
            <a:off x="4191000" y="6400800"/>
            <a:ext cx="487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Martinez et al.2007 Am J Psychiatry,164:622-629</a:t>
            </a:r>
            <a:endParaRPr lang="en-US" sz="1600" b="1">
              <a:solidFill>
                <a:srgbClr val="6699FF"/>
              </a:solidFill>
            </a:endParaRPr>
          </a:p>
        </p:txBody>
      </p:sp>
      <p:sp>
        <p:nvSpPr>
          <p:cNvPr id="74761" name="Text Box 12"/>
          <p:cNvSpPr txBox="1">
            <a:spLocks noChangeArrowheads="1"/>
          </p:cNvSpPr>
          <p:nvPr/>
        </p:nvSpPr>
        <p:spPr bwMode="auto">
          <a:xfrm>
            <a:off x="228600" y="5740400"/>
            <a:ext cx="8686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2000">
                <a:solidFill>
                  <a:schemeClr val="bg1"/>
                </a:solidFill>
              </a:rPr>
              <a:t>Significant negative correlation seen in ventral striatum, → CDs with lowest DA transmission were more likely to choose cocaine over an alternative reinforcer.</a:t>
            </a:r>
            <a:endParaRPr lang="en-GB" sz="2000" i="1">
              <a:solidFill>
                <a:schemeClr val="bg1"/>
              </a:solidFill>
            </a:endParaRPr>
          </a:p>
        </p:txBody>
      </p:sp>
      <p:sp>
        <p:nvSpPr>
          <p:cNvPr id="74762" name="Text Box 12"/>
          <p:cNvSpPr txBox="1">
            <a:spLocks noChangeArrowheads="1"/>
          </p:cNvSpPr>
          <p:nvPr/>
        </p:nvSpPr>
        <p:spPr bwMode="auto">
          <a:xfrm>
            <a:off x="152400" y="1981200"/>
            <a:ext cx="8991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a:solidFill>
                  <a:schemeClr val="bg1"/>
                </a:solidFill>
              </a:rPr>
              <a:t>Association between the choice to self-administer cocaine and change in [</a:t>
            </a:r>
            <a:r>
              <a:rPr lang="en-GB" baseline="30000">
                <a:solidFill>
                  <a:schemeClr val="bg1"/>
                </a:solidFill>
              </a:rPr>
              <a:t>11</a:t>
            </a:r>
            <a:r>
              <a:rPr lang="en-GB">
                <a:solidFill>
                  <a:schemeClr val="bg1"/>
                </a:solidFill>
              </a:rPr>
              <a:t>C]raclopride V3’’ following amphetamine administration in cocaine-dependent subjects.</a:t>
            </a:r>
            <a:endParaRPr lang="en-GB" i="1">
              <a:solidFill>
                <a:schemeClr val="bg1"/>
              </a:solidFill>
            </a:endParaRPr>
          </a:p>
        </p:txBody>
      </p:sp>
      <p:sp>
        <p:nvSpPr>
          <p:cNvPr id="74763"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p:cNvSpPr>
          <p:nvPr>
            <p:ph type="body" idx="4294967295"/>
          </p:nvPr>
        </p:nvSpPr>
        <p:spPr>
          <a:xfrm>
            <a:off x="381000" y="2362200"/>
            <a:ext cx="8229600" cy="3657600"/>
          </a:xfrm>
        </p:spPr>
        <p:txBody>
          <a:bodyPr/>
          <a:lstStyle/>
          <a:p>
            <a:pPr lvl="2" eaLnBrk="1" hangingPunct="1"/>
            <a:r>
              <a:rPr lang="en-GB" sz="2800" smtClean="0">
                <a:solidFill>
                  <a:schemeClr val="bg1"/>
                </a:solidFill>
              </a:rPr>
              <a:t>Blunted DA transmission in ventral striatum and anterior caudate was predictive of choice  of cocaine over money</a:t>
            </a:r>
          </a:p>
          <a:p>
            <a:pPr lvl="2" eaLnBrk="1" hangingPunct="1">
              <a:buFont typeface="Arial" charset="0"/>
              <a:buNone/>
            </a:pPr>
            <a:endParaRPr lang="en-US" sz="2800" smtClean="0">
              <a:solidFill>
                <a:schemeClr val="bg1"/>
              </a:solidFill>
            </a:endParaRPr>
          </a:p>
          <a:p>
            <a:pPr lvl="2" eaLnBrk="1" hangingPunct="1"/>
            <a:r>
              <a:rPr lang="en-US" sz="2800" smtClean="0">
                <a:solidFill>
                  <a:schemeClr val="bg1"/>
                </a:solidFill>
              </a:rPr>
              <a:t>Cocaine-dependent subjects who are most vulnerable to relapse are those with the lowest presynaptic DA function.</a:t>
            </a:r>
          </a:p>
          <a:p>
            <a:pPr lvl="2" eaLnBrk="1" hangingPunct="1">
              <a:buFont typeface="Arial" charset="0"/>
              <a:buNone/>
            </a:pPr>
            <a:endParaRPr lang="en-US" sz="2800" smtClean="0">
              <a:solidFill>
                <a:schemeClr val="bg1"/>
              </a:solidFill>
            </a:endParaRPr>
          </a:p>
          <a:p>
            <a:pPr eaLnBrk="1" hangingPunct="1">
              <a:buFont typeface="Arial" charset="0"/>
              <a:buNone/>
            </a:pPr>
            <a:endParaRPr lang="en-US" smtClean="0">
              <a:solidFill>
                <a:schemeClr val="bg1"/>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5784" name="Text Box 5"/>
          <p:cNvSpPr txBox="1">
            <a:spLocks noChangeArrowheads="1"/>
          </p:cNvSpPr>
          <p:nvPr/>
        </p:nvSpPr>
        <p:spPr bwMode="auto">
          <a:xfrm>
            <a:off x="4191000" y="6400800"/>
            <a:ext cx="4876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Martinez et al.2007 Am J Psychiatry,164:622-629</a:t>
            </a:r>
            <a:endParaRPr lang="en-US" sz="1600" b="1">
              <a:solidFill>
                <a:srgbClr val="6699FF"/>
              </a:solidFill>
            </a:endParaRPr>
          </a:p>
        </p:txBody>
      </p:sp>
      <p:sp>
        <p:nvSpPr>
          <p:cNvPr id="75785"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Summary</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0">
              <a:schemeClr val="tx1">
                <a:lumMod val="75000"/>
                <a:lumOff val="2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6866" name="Rectangle 3"/>
          <p:cNvSpPr>
            <a:spLocks noGrp="1"/>
          </p:cNvSpPr>
          <p:nvPr>
            <p:ph type="body" idx="1"/>
          </p:nvPr>
        </p:nvSpPr>
        <p:spPr>
          <a:xfrm>
            <a:off x="381000" y="2362200"/>
            <a:ext cx="8229600" cy="3657600"/>
          </a:xfrm>
        </p:spPr>
        <p:txBody>
          <a:bodyPr/>
          <a:lstStyle/>
          <a:p>
            <a:pPr eaLnBrk="1" hangingPunct="1">
              <a:buFont typeface="Arial" charset="0"/>
              <a:buNone/>
            </a:pPr>
            <a:endParaRPr lang="en-US" smtClean="0">
              <a:solidFill>
                <a:schemeClr val="bg1"/>
              </a:solidFill>
            </a:endParaRPr>
          </a:p>
          <a:p>
            <a:pPr algn="ctr" eaLnBrk="1" hangingPunct="1"/>
            <a:r>
              <a:rPr lang="en-US" b="1" smtClean="0">
                <a:solidFill>
                  <a:srgbClr val="0000FF"/>
                </a:solidFill>
              </a:rPr>
              <a:t>Elevated striatal dopamine transporters during acute cocaine abstinence as measured by [</a:t>
            </a:r>
            <a:r>
              <a:rPr lang="en-US" b="1" baseline="30000" smtClean="0">
                <a:solidFill>
                  <a:srgbClr val="0000FF"/>
                </a:solidFill>
              </a:rPr>
              <a:t>123</a:t>
            </a:r>
            <a:r>
              <a:rPr lang="en-US" b="1" smtClean="0">
                <a:solidFill>
                  <a:srgbClr val="0000FF"/>
                </a:solidFill>
              </a:rPr>
              <a:t>I]</a:t>
            </a:r>
            <a:r>
              <a:rPr lang="el-GR" b="1" smtClean="0">
                <a:solidFill>
                  <a:srgbClr val="0000FF"/>
                </a:solidFill>
              </a:rPr>
              <a:t>β</a:t>
            </a:r>
            <a:r>
              <a:rPr lang="en-US" b="1" smtClean="0">
                <a:solidFill>
                  <a:srgbClr val="0000FF"/>
                </a:solidFill>
              </a:rPr>
              <a:t>-CIT SPECT</a:t>
            </a:r>
            <a:endParaRPr lang="el-GR" b="1" smtClean="0">
              <a:solidFill>
                <a:srgbClr val="0000FF"/>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Rectangle 9"/>
          <p:cNvSpPr>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rgbClr val="FFFF00"/>
                </a:solidFill>
                <a:effectLst>
                  <a:outerShdw blurRad="38100" dist="38100" dir="2700000" algn="tl">
                    <a:srgbClr val="000000"/>
                  </a:outerShdw>
                </a:effectLst>
                <a:latin typeface="Calibri" pitchFamily="34" charset="0"/>
              </a:rPr>
              <a:t>Study III</a:t>
            </a:r>
          </a:p>
        </p:txBody>
      </p:sp>
      <p:sp>
        <p:nvSpPr>
          <p:cNvPr id="36871"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Malison et al. (1998) Am J Psychiatry 1558:832-34</a:t>
            </a:r>
            <a:endParaRPr lang="en-US" sz="1600" b="1">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2708"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dirty="0">
                <a:solidFill>
                  <a:schemeClr val="bg1"/>
                </a:solidFill>
              </a:rPr>
              <a:t>STUDY PARTICIPANTS:</a:t>
            </a:r>
            <a:r>
              <a:rPr lang="en-US" sz="2000" dirty="0">
                <a:solidFill>
                  <a:schemeClr val="bg1"/>
                </a:solidFill>
              </a:rPr>
              <a:t> </a:t>
            </a:r>
          </a:p>
          <a:p>
            <a:pPr hangingPunct="0">
              <a:lnSpc>
                <a:spcPct val="93000"/>
              </a:lnSpc>
              <a:buClr>
                <a:srgbClr val="000000"/>
              </a:buClr>
              <a:buSzPct val="45000"/>
              <a:buFont typeface="Wingdings" pitchFamily="2" charset="2"/>
              <a:buNone/>
            </a:pPr>
            <a:endParaRPr lang="en-US" sz="16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	</a:t>
            </a:r>
            <a:r>
              <a:rPr lang="en-US" sz="2400" dirty="0">
                <a:solidFill>
                  <a:schemeClr val="bg1"/>
                </a:solidFill>
              </a:rPr>
              <a:t>28 cocaine dependent (CD), heavy, frequent iv, crack use</a:t>
            </a:r>
          </a:p>
          <a:p>
            <a:pPr hangingPunct="0">
              <a:lnSpc>
                <a:spcPct val="93000"/>
              </a:lnSpc>
              <a:buClr>
                <a:srgbClr val="000000"/>
              </a:buClr>
              <a:buSzPct val="45000"/>
              <a:buFont typeface="Wingdings" pitchFamily="2" charset="2"/>
              <a:buNone/>
            </a:pPr>
            <a:r>
              <a:rPr lang="en-US" sz="2400" dirty="0">
                <a:solidFill>
                  <a:schemeClr val="bg1"/>
                </a:solidFill>
              </a:rPr>
              <a:t>	24 matched healthy controls (HC)  </a:t>
            </a:r>
          </a:p>
          <a:p>
            <a:pPr hangingPunct="0">
              <a:lnSpc>
                <a:spcPct val="93000"/>
              </a:lnSpc>
              <a:buClr>
                <a:srgbClr val="000000"/>
              </a:buClr>
              <a:buSzPct val="45000"/>
              <a:buFont typeface="Wingdings" pitchFamily="2" charset="2"/>
              <a:buNone/>
            </a:pPr>
            <a:r>
              <a:rPr lang="en-US" sz="2400" dirty="0">
                <a:solidFill>
                  <a:schemeClr val="bg1"/>
                </a:solidFill>
              </a:rPr>
              <a:t>	</a:t>
            </a:r>
          </a:p>
          <a:p>
            <a:pPr hangingPunct="0">
              <a:lnSpc>
                <a:spcPct val="93000"/>
              </a:lnSpc>
              <a:buClr>
                <a:srgbClr val="000000"/>
              </a:buClr>
              <a:buSzPct val="45000"/>
              <a:buFont typeface="Wingdings" pitchFamily="2" charset="2"/>
              <a:buNone/>
            </a:pPr>
            <a:r>
              <a:rPr lang="en-US" sz="2400" dirty="0">
                <a:solidFill>
                  <a:schemeClr val="bg1"/>
                </a:solidFill>
              </a:rPr>
              <a:t>	No DSM-IV Axis I diagnoses</a:t>
            </a:r>
          </a:p>
          <a:p>
            <a:pPr hangingPunct="0">
              <a:lnSpc>
                <a:spcPct val="93000"/>
              </a:lnSpc>
              <a:buClr>
                <a:srgbClr val="000000"/>
              </a:buClr>
              <a:buSzPct val="45000"/>
              <a:buFont typeface="Wingdings" pitchFamily="2" charset="2"/>
              <a:buNone/>
            </a:pPr>
            <a:r>
              <a:rPr lang="en-US" sz="2400" dirty="0">
                <a:solidFill>
                  <a:schemeClr val="bg1"/>
                </a:solidFill>
              </a:rPr>
              <a:t>	96-hr supervised abstinence, locked </a:t>
            </a:r>
            <a:r>
              <a:rPr lang="en-US" sz="2400" dirty="0" smtClean="0">
                <a:solidFill>
                  <a:schemeClr val="bg1"/>
                </a:solidFill>
              </a:rPr>
              <a:t>inpatient </a:t>
            </a:r>
            <a:r>
              <a:rPr lang="en-US" sz="2400" dirty="0">
                <a:solidFill>
                  <a:schemeClr val="bg1"/>
                </a:solidFill>
              </a:rPr>
              <a:t>clinical 	research unit 	</a:t>
            </a:r>
          </a:p>
          <a:p>
            <a:pPr hangingPunct="0">
              <a:lnSpc>
                <a:spcPct val="93000"/>
              </a:lnSpc>
              <a:buClr>
                <a:srgbClr val="000000"/>
              </a:buClr>
              <a:buSzPct val="45000"/>
              <a:buFont typeface="Wingdings" pitchFamily="2" charset="2"/>
              <a:buNone/>
            </a:pPr>
            <a:r>
              <a:rPr lang="en-US" sz="2400" dirty="0">
                <a:solidFill>
                  <a:schemeClr val="bg1"/>
                </a:solidFill>
              </a:rPr>
              <a:t>	HCs were studied as outpatients</a:t>
            </a:r>
          </a:p>
          <a:p>
            <a:pPr hangingPunct="0">
              <a:lnSpc>
                <a:spcPct val="93000"/>
              </a:lnSpc>
              <a:buClr>
                <a:srgbClr val="000000"/>
              </a:buClr>
              <a:buSzPct val="45000"/>
              <a:buFont typeface="Wingdings" pitchFamily="2" charset="2"/>
              <a:buNone/>
            </a:pPr>
            <a:endParaRPr lang="en-US" sz="24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  </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lvl="1" hangingPunct="0">
              <a:lnSpc>
                <a:spcPct val="93000"/>
              </a:lnSpc>
              <a:buClr>
                <a:srgbClr val="000000"/>
              </a:buClr>
              <a:buSzPct val="45000"/>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GB" sz="1600" i="1" dirty="0">
              <a:solidFill>
                <a:schemeClr val="bg1"/>
              </a:solidFill>
            </a:endParaRPr>
          </a:p>
        </p:txBody>
      </p:sp>
      <p:sp>
        <p:nvSpPr>
          <p:cNvPr id="72719"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Malison et al. (1998) Am J Psychiatry 1558:832-34</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7220"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Behavioral Assessments:</a:t>
            </a:r>
            <a:r>
              <a:rPr lang="en-US" sz="2000">
                <a:solidFill>
                  <a:schemeClr val="bg1"/>
                </a:solidFill>
              </a:rPr>
              <a:t> </a:t>
            </a:r>
          </a:p>
          <a:p>
            <a:pPr hangingPunct="0">
              <a:lnSpc>
                <a:spcPct val="93000"/>
              </a:lnSpc>
              <a:buClr>
                <a:srgbClr val="000000"/>
              </a:buClr>
              <a:buSzPct val="45000"/>
              <a:buFont typeface="Wingdings" pitchFamily="2" charset="2"/>
              <a:buNone/>
            </a:pPr>
            <a:endParaRPr lang="en-US" sz="16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r>
              <a:rPr lang="en-US" sz="2400">
                <a:solidFill>
                  <a:schemeClr val="bg1"/>
                </a:solidFill>
              </a:rPr>
              <a:t>Cocaine Craving Scale</a:t>
            </a:r>
          </a:p>
          <a:p>
            <a:pPr hangingPunct="0">
              <a:lnSpc>
                <a:spcPct val="93000"/>
              </a:lnSpc>
              <a:buClr>
                <a:srgbClr val="000000"/>
              </a:buClr>
              <a:buSzPct val="45000"/>
              <a:buFont typeface="Wingdings" pitchFamily="2" charset="2"/>
              <a:buNone/>
            </a:pPr>
            <a:r>
              <a:rPr lang="en-US" sz="2400">
                <a:solidFill>
                  <a:schemeClr val="bg1"/>
                </a:solidFill>
              </a:rPr>
              <a:t>	Hamilton Depression Rating Scale</a:t>
            </a:r>
          </a:p>
          <a:p>
            <a:pPr hangingPunct="0">
              <a:lnSpc>
                <a:spcPct val="93000"/>
              </a:lnSpc>
              <a:buClr>
                <a:srgbClr val="000000"/>
              </a:buClr>
              <a:buSzPct val="45000"/>
              <a:buFont typeface="Wingdings" pitchFamily="2" charset="2"/>
              <a:buNone/>
            </a:pPr>
            <a:r>
              <a:rPr lang="en-US" sz="2400">
                <a:solidFill>
                  <a:schemeClr val="bg1"/>
                </a:solidFill>
              </a:rPr>
              <a:t>	Hamilton Anxiety Rating Scale</a:t>
            </a: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37222"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Malison et al. (1998) Am J Psychiatry 1558:832-34</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p:spPr>
        <p:txBody>
          <a:bodyPr rtlCol="0">
            <a:normAutofit fontScale="90000"/>
          </a:bodyPr>
          <a:lstStyle/>
          <a:p>
            <a:pPr eaLnBrk="1" fontAlgn="auto" hangingPunct="1">
              <a:spcAft>
                <a:spcPts val="0"/>
              </a:spcAft>
              <a:defRPr/>
            </a:pPr>
            <a:r>
              <a:rPr lang="en-US" dirty="0" smtClean="0">
                <a:solidFill>
                  <a:srgbClr val="FFFF00"/>
                </a:solidFill>
              </a:rPr>
              <a:t>Dopamine System: why is it important?</a:t>
            </a:r>
            <a:r>
              <a:rPr lang="en-US" dirty="0" smtClean="0"/>
              <a:t>?</a:t>
            </a:r>
            <a:endParaRPr lang="en-US" dirty="0"/>
          </a:p>
        </p:txBody>
      </p:sp>
      <p:sp>
        <p:nvSpPr>
          <p:cNvPr id="16386" name="Content Placeholder 2"/>
          <p:cNvSpPr>
            <a:spLocks noGrp="1"/>
          </p:cNvSpPr>
          <p:nvPr>
            <p:ph idx="4294967295"/>
          </p:nvPr>
        </p:nvSpPr>
        <p:spPr>
          <a:xfrm>
            <a:off x="457200" y="2133600"/>
            <a:ext cx="8229600" cy="4525963"/>
          </a:xfrm>
        </p:spPr>
        <p:txBody>
          <a:bodyPr/>
          <a:lstStyle/>
          <a:p>
            <a:pPr eaLnBrk="1" hangingPunct="1"/>
            <a:r>
              <a:rPr lang="en-US" smtClean="0">
                <a:solidFill>
                  <a:schemeClr val="bg1"/>
                </a:solidFill>
              </a:rPr>
              <a:t>The firing rate of dopamine cells also encodes:</a:t>
            </a:r>
          </a:p>
          <a:p>
            <a:pPr lvl="1" eaLnBrk="1" hangingPunct="1"/>
            <a:r>
              <a:rPr lang="en-US" sz="3200" smtClean="0">
                <a:solidFill>
                  <a:schemeClr val="bg1"/>
                </a:solidFill>
              </a:rPr>
              <a:t>Expectancy of reward </a:t>
            </a:r>
            <a:r>
              <a:rPr lang="en-US" sz="2000" i="1" smtClean="0">
                <a:solidFill>
                  <a:srgbClr val="0000FF"/>
                </a:solidFill>
              </a:rPr>
              <a:t>[Volkow et al.,2003b]</a:t>
            </a:r>
          </a:p>
          <a:p>
            <a:pPr lvl="1" eaLnBrk="1" hangingPunct="1"/>
            <a:r>
              <a:rPr lang="en-US" sz="3200" smtClean="0">
                <a:solidFill>
                  <a:schemeClr val="bg1"/>
                </a:solidFill>
              </a:rPr>
              <a:t>Saliency of given stimulus</a:t>
            </a:r>
            <a:r>
              <a:rPr lang="en-US" sz="3200" i="1" smtClean="0">
                <a:solidFill>
                  <a:schemeClr val="bg1"/>
                </a:solidFill>
              </a:rPr>
              <a:t> </a:t>
            </a:r>
            <a:r>
              <a:rPr lang="en-US" sz="2000" i="1" smtClean="0">
                <a:solidFill>
                  <a:srgbClr val="0000FF"/>
                </a:solidFill>
              </a:rPr>
              <a:t>[Rolls et al.,1984; (and others, see ref. below)]</a:t>
            </a:r>
            <a:endParaRPr lang="en-US" sz="2000" i="1" smtClean="0">
              <a:solidFill>
                <a:schemeClr val="bg1"/>
              </a:solidFill>
            </a:endParaRPr>
          </a:p>
          <a:p>
            <a:pPr lvl="1" eaLnBrk="1" hangingPunct="1"/>
            <a:r>
              <a:rPr lang="en-US" sz="3200" smtClean="0">
                <a:solidFill>
                  <a:schemeClr val="bg1"/>
                </a:solidFill>
              </a:rPr>
              <a:t>Consolidation of memory connected to the drug</a:t>
            </a:r>
          </a:p>
          <a:p>
            <a:pPr lvl="1" eaLnBrk="1" hangingPunct="1"/>
            <a:r>
              <a:rPr lang="en-US" sz="3200" smtClean="0">
                <a:solidFill>
                  <a:schemeClr val="bg1"/>
                </a:solidFill>
              </a:rPr>
              <a:t>In turn, will trigger DA cells w/ expectation of reward </a:t>
            </a:r>
            <a:r>
              <a:rPr lang="en-US" sz="2000" i="1" smtClean="0">
                <a:solidFill>
                  <a:srgbClr val="0000FF"/>
                </a:solidFill>
              </a:rPr>
              <a:t>[Waelti et al., 2001]</a:t>
            </a:r>
            <a:endParaRPr lang="en-US" smtClean="0">
              <a:solidFill>
                <a:schemeClr val="bg1"/>
              </a:solidFill>
            </a:endParaRPr>
          </a:p>
        </p:txBody>
      </p:sp>
      <p:cxnSp>
        <p:nvCxnSpPr>
          <p:cNvPr id="5" name="Straight Connector 4"/>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388" name="Text Box 5"/>
          <p:cNvSpPr txBox="1">
            <a:spLocks noChangeArrowheads="1"/>
          </p:cNvSpPr>
          <p:nvPr/>
        </p:nvSpPr>
        <p:spPr bwMode="auto">
          <a:xfrm>
            <a:off x="5105400" y="6443663"/>
            <a:ext cx="4038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i="1">
                <a:solidFill>
                  <a:srgbClr val="00B0F0"/>
                </a:solidFill>
              </a:rPr>
              <a:t>Volkow et al., </a:t>
            </a:r>
            <a:r>
              <a:rPr lang="fr-FR" sz="1600" i="1">
                <a:solidFill>
                  <a:srgbClr val="00B0F0"/>
                </a:solidFill>
              </a:rPr>
              <a:t>Neuropharm (2009) 56:3-8</a:t>
            </a:r>
            <a:endParaRPr lang="en-US" sz="1600" i="1">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9268"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Scan Protocol:</a:t>
            </a:r>
            <a:r>
              <a:rPr lang="en-US" sz="2000">
                <a:solidFill>
                  <a:schemeClr val="bg1"/>
                </a:solidFill>
              </a:rPr>
              <a:t> </a:t>
            </a:r>
          </a:p>
          <a:p>
            <a:pPr hangingPunct="0">
              <a:lnSpc>
                <a:spcPct val="93000"/>
              </a:lnSpc>
              <a:buClr>
                <a:srgbClr val="000000"/>
              </a:buClr>
              <a:buSzPct val="45000"/>
              <a:buFont typeface="Wingdings" pitchFamily="2" charset="2"/>
              <a:buNone/>
            </a:pPr>
            <a:endParaRPr lang="en-US" sz="16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r>
              <a:rPr lang="en-US" sz="2000">
                <a:solidFill>
                  <a:schemeClr val="bg1"/>
                </a:solidFill>
              </a:rPr>
              <a:t>	</a:t>
            </a:r>
            <a:r>
              <a:rPr lang="en-US" sz="2400">
                <a:solidFill>
                  <a:schemeClr val="bg1"/>
                </a:solidFill>
              </a:rPr>
              <a:t>Subjects received an injection of [123I]</a:t>
            </a:r>
            <a:r>
              <a:rPr lang="el-GR" sz="2400">
                <a:solidFill>
                  <a:schemeClr val="bg1"/>
                </a:solidFill>
              </a:rPr>
              <a:t>β</a:t>
            </a:r>
            <a:r>
              <a:rPr lang="en-US" sz="2400">
                <a:solidFill>
                  <a:schemeClr val="bg1"/>
                </a:solidFill>
              </a:rPr>
              <a:t>-CIT, followed by</a:t>
            </a:r>
          </a:p>
          <a:p>
            <a:pPr hangingPunct="0">
              <a:lnSpc>
                <a:spcPct val="93000"/>
              </a:lnSpc>
              <a:buClr>
                <a:srgbClr val="000000"/>
              </a:buClr>
              <a:buSzPct val="45000"/>
              <a:buFont typeface="Wingdings" pitchFamily="2" charset="2"/>
              <a:buNone/>
            </a:pPr>
            <a:r>
              <a:rPr lang="en-US" sz="2400">
                <a:solidFill>
                  <a:schemeClr val="bg1"/>
                </a:solidFill>
              </a:rPr>
              <a:t>	SPECT scan, 24 hr later</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Outcome measure: V3”, specific/non-displaceable binding 	= striatum-occipital/occipital</a:t>
            </a:r>
            <a:endParaRPr lang="el-GR"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39270"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Malison et al. (1998) Am J Psychiatry 1558:832-34</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Results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1316"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5257800" y="2286000"/>
            <a:ext cx="3505200" cy="3810000"/>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dirty="0">
                <a:solidFill>
                  <a:schemeClr val="bg1"/>
                </a:solidFill>
              </a:rPr>
              <a:t>Found a modest 20%, but robust  increase in V3</a:t>
            </a:r>
            <a:r>
              <a:rPr lang="en-US" sz="2400" dirty="0" smtClean="0">
                <a:solidFill>
                  <a:schemeClr val="bg1"/>
                </a:solidFill>
              </a:rPr>
              <a:t>’’ </a:t>
            </a:r>
            <a:r>
              <a:rPr lang="en-US" sz="2400" dirty="0">
                <a:solidFill>
                  <a:schemeClr val="bg1"/>
                </a:solidFill>
              </a:rPr>
              <a:t>in CDs vs. HCs: 9.5 ± 2.1 vs. 8.1 ± 1.5; (p&lt;0.008). </a:t>
            </a:r>
          </a:p>
          <a:p>
            <a:pPr hangingPunct="0">
              <a:lnSpc>
                <a:spcPct val="93000"/>
              </a:lnSpc>
              <a:buClr>
                <a:srgbClr val="000000"/>
              </a:buClr>
              <a:buSzPct val="45000"/>
              <a:buFont typeface="Wingdings" pitchFamily="2" charset="2"/>
              <a:buNone/>
            </a:pPr>
            <a:endParaRPr lang="en-US" sz="2400" dirty="0">
              <a:solidFill>
                <a:schemeClr val="bg1"/>
              </a:solidFill>
            </a:endParaRPr>
          </a:p>
          <a:p>
            <a:pPr hangingPunct="0">
              <a:lnSpc>
                <a:spcPct val="93000"/>
              </a:lnSpc>
              <a:buClr>
                <a:srgbClr val="000000"/>
              </a:buClr>
              <a:buSzPct val="45000"/>
              <a:buFont typeface="Wingdings" pitchFamily="2" charset="2"/>
              <a:buNone/>
            </a:pPr>
            <a:r>
              <a:rPr lang="en-US" sz="2400" dirty="0">
                <a:solidFill>
                  <a:schemeClr val="bg1"/>
                </a:solidFill>
              </a:rPr>
              <a:t>Levels of depression were significantly correlated with [</a:t>
            </a:r>
            <a:r>
              <a:rPr lang="en-US" sz="2400" baseline="30000" dirty="0">
                <a:solidFill>
                  <a:schemeClr val="bg1"/>
                </a:solidFill>
              </a:rPr>
              <a:t>123</a:t>
            </a:r>
            <a:r>
              <a:rPr lang="en-US" sz="2400" dirty="0">
                <a:solidFill>
                  <a:schemeClr val="bg1"/>
                </a:solidFill>
              </a:rPr>
              <a:t>I]</a:t>
            </a:r>
            <a:r>
              <a:rPr lang="el-GR" sz="2400" dirty="0">
                <a:solidFill>
                  <a:schemeClr val="bg1"/>
                </a:solidFill>
              </a:rPr>
              <a:t>β</a:t>
            </a:r>
            <a:r>
              <a:rPr lang="en-US" sz="2400" dirty="0">
                <a:solidFill>
                  <a:schemeClr val="bg1"/>
                </a:solidFill>
              </a:rPr>
              <a:t>-CIT binding in CDs (r=-0.50, </a:t>
            </a:r>
            <a:r>
              <a:rPr lang="en-US" sz="2400" dirty="0" err="1">
                <a:solidFill>
                  <a:schemeClr val="bg1"/>
                </a:solidFill>
              </a:rPr>
              <a:t>df</a:t>
            </a:r>
            <a:r>
              <a:rPr lang="en-US" sz="2400" dirty="0">
                <a:solidFill>
                  <a:schemeClr val="bg1"/>
                </a:solidFill>
              </a:rPr>
              <a:t>=26, p=0.02).</a:t>
            </a:r>
            <a:endParaRPr lang="el-GR" sz="2400" dirty="0">
              <a:solidFill>
                <a:schemeClr val="bg1"/>
              </a:solidFill>
            </a:endParaRPr>
          </a:p>
          <a:p>
            <a:pPr hangingPunct="0">
              <a:lnSpc>
                <a:spcPct val="93000"/>
              </a:lnSpc>
              <a:buClr>
                <a:srgbClr val="000000"/>
              </a:buClr>
              <a:buSzPct val="45000"/>
              <a:buFont typeface="Wingdings" pitchFamily="2" charset="2"/>
              <a:buNone/>
            </a:pPr>
            <a:r>
              <a:rPr lang="en-US" sz="2400" dirty="0">
                <a:solidFill>
                  <a:schemeClr val="bg1"/>
                </a:solidFill>
              </a:rPr>
              <a:t>	 </a:t>
            </a:r>
          </a:p>
          <a:p>
            <a:pPr hangingPunct="0">
              <a:lnSpc>
                <a:spcPct val="93000"/>
              </a:lnSpc>
              <a:buClr>
                <a:srgbClr val="000000"/>
              </a:buClr>
              <a:buSzPct val="45000"/>
              <a:buFont typeface="Wingdings" pitchFamily="2" charset="2"/>
              <a:buNone/>
            </a:pPr>
            <a:endParaRPr lang="en-US" sz="24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  </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lvl="1" hangingPunct="0">
              <a:lnSpc>
                <a:spcPct val="93000"/>
              </a:lnSpc>
              <a:buClr>
                <a:srgbClr val="000000"/>
              </a:buClr>
              <a:buSzPct val="45000"/>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GB" sz="1600" i="1" dirty="0">
              <a:solidFill>
                <a:schemeClr val="bg1"/>
              </a:solidFill>
            </a:endParaRPr>
          </a:p>
        </p:txBody>
      </p:sp>
      <p:sp>
        <p:nvSpPr>
          <p:cNvPr id="141318"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Malison et al. (1998) Am J Psychiatry 1558:832-34</a:t>
            </a:r>
            <a:endParaRPr lang="en-US" sz="1600" b="1">
              <a:solidFill>
                <a:srgbClr val="6699FF"/>
              </a:solidFill>
            </a:endParaRPr>
          </a:p>
        </p:txBody>
      </p:sp>
      <p:pic>
        <p:nvPicPr>
          <p:cNvPr id="14131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057400"/>
            <a:ext cx="3768725" cy="435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Summary</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3364"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More work to determine  whether:</a:t>
            </a:r>
            <a:r>
              <a:rPr lang="en-US" sz="2000">
                <a:solidFill>
                  <a:schemeClr val="bg1"/>
                </a:solidFill>
              </a:rPr>
              <a:t> </a:t>
            </a:r>
          </a:p>
          <a:p>
            <a:pPr hangingPunct="0">
              <a:lnSpc>
                <a:spcPct val="93000"/>
              </a:lnSpc>
              <a:buClr>
                <a:srgbClr val="000000"/>
              </a:buClr>
              <a:buSzPct val="45000"/>
              <a:buFont typeface="Wingdings" pitchFamily="2" charset="2"/>
              <a:buNone/>
            </a:pPr>
            <a:endParaRPr lang="en-US" sz="16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 increases in cocaine binding sites reflect a pre-morbid, 		predisposing trait in susceptible individuals; or,</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b) whether dopamine transporter elevations are 		 		secondary to chronic DA reuptake blockade by 		cocaine.</a:t>
            </a:r>
            <a:endParaRPr lang="el-GR"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43366"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Malison et al. (1998) Am J Psychiatry 1558:832-34</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Summary</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7460"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Volkow addresses this point indirectly and may offer a counter-point by observing that:</a:t>
            </a:r>
            <a:r>
              <a:rPr lang="en-US" sz="2000">
                <a:solidFill>
                  <a:schemeClr val="bg1"/>
                </a:solidFill>
              </a:rPr>
              <a:t> </a:t>
            </a:r>
          </a:p>
          <a:p>
            <a:pPr hangingPunct="0">
              <a:lnSpc>
                <a:spcPct val="93000"/>
              </a:lnSpc>
              <a:buClr>
                <a:srgbClr val="000000"/>
              </a:buClr>
              <a:buSzPct val="45000"/>
              <a:buFont typeface="Wingdings" pitchFamily="2" charset="2"/>
              <a:buNone/>
            </a:pPr>
            <a:endParaRPr lang="en-US" sz="16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 ↓ inD2 DA</a:t>
            </a:r>
            <a:r>
              <a:rPr lang="en-US" sz="2400" baseline="-25000">
                <a:solidFill>
                  <a:schemeClr val="bg1"/>
                </a:solidFill>
              </a:rPr>
              <a:t>R</a:t>
            </a:r>
            <a:r>
              <a:rPr lang="en-US" sz="2400">
                <a:solidFill>
                  <a:schemeClr val="bg1"/>
                </a:solidFill>
              </a:rPr>
              <a:t> B</a:t>
            </a:r>
            <a:r>
              <a:rPr lang="en-US" sz="2400" baseline="-25000">
                <a:solidFill>
                  <a:schemeClr val="bg1"/>
                </a:solidFill>
              </a:rPr>
              <a:t>max </a:t>
            </a:r>
            <a:r>
              <a:rPr lang="en-US" sz="2400">
                <a:solidFill>
                  <a:schemeClr val="bg1"/>
                </a:solidFill>
              </a:rPr>
              <a:t>might reflect decreased receptor and/or 		increased DA release in striatum; but,</a:t>
            </a:r>
            <a:endParaRPr lang="en-US" sz="2400" baseline="-25000">
              <a:solidFill>
                <a:schemeClr val="bg1"/>
              </a:solidFill>
            </a:endParaRP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b) since CDs given MP iv. show blunted ↓s in specific 		binding (i.e., decreased DA release), there may be 		both a reduction in DA release and in D2 receptor 		density.</a:t>
            </a:r>
            <a:endParaRPr lang="el-GR" sz="24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47462" name="Text Box 5"/>
          <p:cNvSpPr txBox="1">
            <a:spLocks noChangeArrowheads="1"/>
          </p:cNvSpPr>
          <p:nvPr/>
        </p:nvSpPr>
        <p:spPr bwMode="auto">
          <a:xfrm>
            <a:off x="3886200" y="63246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Malison et al. (1998) Am J Psychiatry 1558:832-34</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Role of DA in long-term effects of drugs of abuse on DA in human brain</a:t>
            </a:r>
            <a:r>
              <a:rPr lang="en-US" sz="4000" smtClean="0">
                <a:solidFill>
                  <a:srgbClr val="FFFF00"/>
                </a:solidFill>
              </a:rPr>
              <a:t/>
            </a:r>
            <a:br>
              <a:rPr lang="en-US" sz="4000" smtClean="0">
                <a:solidFill>
                  <a:srgbClr val="FFFF00"/>
                </a:solidFill>
              </a:rPr>
            </a:br>
            <a:r>
              <a:rPr lang="en-US" sz="4000" smtClean="0">
                <a:solidFill>
                  <a:srgbClr val="FFFF00"/>
                </a:solidFill>
              </a:rPr>
              <a:t>				</a:t>
            </a:r>
            <a:r>
              <a:rPr lang="en-US" sz="1400" i="1" smtClean="0">
                <a:solidFill>
                  <a:srgbClr val="33CC33"/>
                </a:solidFill>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5412"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145414" name="Text Box 5"/>
          <p:cNvSpPr txBox="1">
            <a:spLocks noChangeArrowheads="1"/>
          </p:cNvSpPr>
          <p:nvPr/>
        </p:nvSpPr>
        <p:spPr bwMode="auto">
          <a:xfrm>
            <a:off x="4876800" y="6400800"/>
            <a:ext cx="4229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600" i="1">
                <a:solidFill>
                  <a:srgbClr val="00B0F0"/>
                </a:solidFill>
              </a:rPr>
              <a:t>Volkow et al., Neuropharmacol 2009 56:3-8</a:t>
            </a:r>
          </a:p>
        </p:txBody>
      </p:sp>
      <p:sp>
        <p:nvSpPr>
          <p:cNvPr id="145416" name="Text Box 12"/>
          <p:cNvSpPr txBox="1">
            <a:spLocks noChangeArrowheads="1"/>
          </p:cNvSpPr>
          <p:nvPr/>
        </p:nvSpPr>
        <p:spPr bwMode="auto">
          <a:xfrm>
            <a:off x="6477000" y="2209800"/>
            <a:ext cx="2438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1600">
                <a:solidFill>
                  <a:schemeClr val="bg1"/>
                </a:solidFill>
              </a:rPr>
              <a:t>Figure 1. (A) Normalized volume of distribution of [11C]raclopride binding in the striatum of cocaine and methamphetamine abusers and non-abusing comparison subjects. (B) Correlation of DA receptor availability (B</a:t>
            </a:r>
            <a:r>
              <a:rPr lang="en-GB" sz="1600" baseline="-25000">
                <a:solidFill>
                  <a:schemeClr val="bg1"/>
                </a:solidFill>
              </a:rPr>
              <a:t>max</a:t>
            </a:r>
            <a:r>
              <a:rPr lang="en-GB" sz="1600">
                <a:solidFill>
                  <a:schemeClr val="bg1"/>
                </a:solidFill>
              </a:rPr>
              <a:t>/K</a:t>
            </a:r>
            <a:r>
              <a:rPr lang="en-GB" sz="1600" baseline="-25000">
                <a:solidFill>
                  <a:schemeClr val="bg1"/>
                </a:solidFill>
              </a:rPr>
              <a:t>d</a:t>
            </a:r>
            <a:r>
              <a:rPr lang="en-GB" sz="1600">
                <a:solidFill>
                  <a:schemeClr val="bg1"/>
                </a:solidFill>
              </a:rPr>
              <a:t>) in the striatum with measures of metabolic activity in the orbitofrontal cortex (OFC) in cocaine (closed diamonds) and methamphetamine (open diamonds) abusers.</a:t>
            </a:r>
            <a:endParaRPr lang="en-GB" sz="1600" i="1">
              <a:solidFill>
                <a:schemeClr val="bg1"/>
              </a:solidFill>
            </a:endParaRPr>
          </a:p>
        </p:txBody>
      </p:sp>
      <p:pic>
        <p:nvPicPr>
          <p:cNvPr id="145419"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50" y="2133600"/>
            <a:ext cx="6096000" cy="421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ChangeArrowheads="1"/>
          </p:cNvSpPr>
          <p:nvPr/>
        </p:nvSpPr>
        <p:spPr bwMode="auto">
          <a:xfrm>
            <a:off x="152400" y="2236788"/>
            <a:ext cx="8763000" cy="471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endParaRPr lang="en-US" sz="2400">
              <a:solidFill>
                <a:schemeClr val="bg1"/>
              </a:solidFill>
            </a:endParaRPr>
          </a:p>
          <a:p>
            <a:pPr lvl="1"/>
            <a:r>
              <a:rPr lang="en-US" sz="2400">
                <a:solidFill>
                  <a:schemeClr val="bg1"/>
                </a:solidFill>
              </a:rPr>
              <a:t>OFC, CG, and DLPFC </a:t>
            </a:r>
          </a:p>
          <a:p>
            <a:pPr lvl="1"/>
            <a:r>
              <a:rPr lang="en-US" sz="2400">
                <a:solidFill>
                  <a:schemeClr val="bg1"/>
                </a:solidFill>
              </a:rPr>
              <a:t>	-  inhibitory control</a:t>
            </a:r>
          </a:p>
          <a:p>
            <a:pPr lvl="1"/>
            <a:r>
              <a:rPr lang="en-US" sz="2400">
                <a:solidFill>
                  <a:schemeClr val="bg1"/>
                </a:solidFill>
              </a:rPr>
              <a:t>	-  emotional processing</a:t>
            </a:r>
          </a:p>
          <a:p>
            <a:pPr lvl="1"/>
            <a:endParaRPr lang="en-US" sz="2400">
              <a:solidFill>
                <a:schemeClr val="bg1"/>
              </a:solidFill>
            </a:endParaRPr>
          </a:p>
          <a:p>
            <a:pPr lvl="1"/>
            <a:endParaRPr lang="en-US" sz="2400">
              <a:solidFill>
                <a:schemeClr val="bg1"/>
              </a:solidFill>
            </a:endParaRPr>
          </a:p>
          <a:p>
            <a:pPr lvl="1"/>
            <a:r>
              <a:rPr lang="en-US" sz="2400">
                <a:solidFill>
                  <a:schemeClr val="bg1"/>
                </a:solidFill>
              </a:rPr>
              <a:t>Abnormal DA in addicts → </a:t>
            </a:r>
          </a:p>
          <a:p>
            <a:pPr lvl="1"/>
            <a:r>
              <a:rPr lang="en-US" sz="2400">
                <a:solidFill>
                  <a:schemeClr val="bg1"/>
                </a:solidFill>
              </a:rPr>
              <a:t>	- loss of control over drug use, </a:t>
            </a:r>
          </a:p>
          <a:p>
            <a:pPr lvl="1"/>
            <a:r>
              <a:rPr lang="en-US" sz="2400">
                <a:solidFill>
                  <a:schemeClr val="bg1"/>
                </a:solidFill>
              </a:rPr>
              <a:t>	- poor emotional self-regulation</a:t>
            </a:r>
          </a:p>
          <a:p>
            <a:pPr lvl="1"/>
            <a:endParaRPr lang="en-US" sz="2400">
              <a:solidFill>
                <a:schemeClr val="bg1"/>
              </a:solidFill>
            </a:endParaRPr>
          </a:p>
          <a:p>
            <a:pPr lvl="1"/>
            <a:endParaRPr lang="en-US" sz="2400" baseline="-25000">
              <a:solidFill>
                <a:schemeClr val="bg1"/>
              </a:solidFill>
            </a:endParaRPr>
          </a:p>
          <a:p>
            <a:pPr lvl="1"/>
            <a:endParaRPr lang="en-US" sz="2400">
              <a:solidFill>
                <a:schemeClr val="bg1"/>
              </a:solidFill>
            </a:endParaRPr>
          </a:p>
          <a:p>
            <a:pPr lvl="1"/>
            <a:endParaRPr lang="en-US" sz="2400">
              <a:solidFill>
                <a:schemeClr val="bg1"/>
              </a:solidFill>
            </a:endParaRPr>
          </a:p>
        </p:txBody>
      </p:sp>
      <p:sp>
        <p:nvSpPr>
          <p:cNvPr id="149507"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lgn="ctr"/>
            <a:endParaRPr lang="en-US" sz="1400" i="1">
              <a:solidFill>
                <a:srgbClr val="33CC33"/>
              </a:solidFill>
              <a:latin typeface="Calibri" pitchFamily="34" charset="0"/>
            </a:endParaRPr>
          </a:p>
        </p:txBody>
      </p:sp>
      <p:sp>
        <p:nvSpPr>
          <p:cNvPr id="149508"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Role of DA in long-term effects of drugs of abuse on DA in human brain</a:t>
            </a:r>
            <a:r>
              <a:rPr lang="en-US" sz="4000">
                <a:solidFill>
                  <a:srgbClr val="FFFF00"/>
                </a:solidFill>
                <a:latin typeface="Calibri" pitchFamily="34" charset="0"/>
              </a:rPr>
              <a:t/>
            </a:r>
            <a:br>
              <a:rPr lang="en-US" sz="4000">
                <a:solidFill>
                  <a:srgbClr val="FFFF00"/>
                </a:solidFill>
                <a:latin typeface="Calibri" pitchFamily="34" charset="0"/>
              </a:rPr>
            </a:br>
            <a:r>
              <a:rPr lang="en-US" sz="4000">
                <a:solidFill>
                  <a:srgbClr val="FFFF00"/>
                </a:solidFill>
                <a:latin typeface="Calibri" pitchFamily="34" charset="0"/>
              </a:rPr>
              <a:t>				</a:t>
            </a:r>
            <a:r>
              <a:rPr lang="en-US" sz="1400" i="1">
                <a:solidFill>
                  <a:srgbClr val="33CC33"/>
                </a:solidFill>
                <a:latin typeface="Calibri" pitchFamily="34" charset="0"/>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ChangeArrowheads="1"/>
          </p:cNvSpPr>
          <p:nvPr/>
        </p:nvSpPr>
        <p:spPr bwMode="auto">
          <a:xfrm>
            <a:off x="152400" y="2236788"/>
            <a:ext cx="87630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endParaRPr lang="en-US" sz="2400">
              <a:solidFill>
                <a:schemeClr val="bg1"/>
              </a:solidFill>
            </a:endParaRPr>
          </a:p>
          <a:p>
            <a:pPr lvl="1"/>
            <a:r>
              <a:rPr lang="en-US" sz="2400">
                <a:solidFill>
                  <a:schemeClr val="bg1"/>
                </a:solidFill>
              </a:rPr>
              <a:t>Also ties in with craving and cue-activation:</a:t>
            </a:r>
          </a:p>
          <a:p>
            <a:pPr lvl="1"/>
            <a:r>
              <a:rPr lang="en-US" sz="2400">
                <a:solidFill>
                  <a:schemeClr val="bg1"/>
                </a:solidFill>
              </a:rPr>
              <a:t> </a:t>
            </a:r>
          </a:p>
          <a:p>
            <a:pPr lvl="1">
              <a:buFontTx/>
              <a:buChar char="-"/>
            </a:pPr>
            <a:r>
              <a:rPr lang="en-US" sz="2400">
                <a:solidFill>
                  <a:schemeClr val="bg1"/>
                </a:solidFill>
              </a:rPr>
              <a:t>↓ in D2 DA</a:t>
            </a:r>
            <a:r>
              <a:rPr lang="en-US" sz="2400" baseline="-25000">
                <a:solidFill>
                  <a:schemeClr val="bg1"/>
                </a:solidFill>
              </a:rPr>
              <a:t>R </a:t>
            </a:r>
            <a:r>
              <a:rPr lang="en-US" sz="2400">
                <a:solidFill>
                  <a:schemeClr val="bg1"/>
                </a:solidFill>
              </a:rPr>
              <a:t>availability in ventral striatum is associated 	with alcohol craving severity; and,</a:t>
            </a:r>
          </a:p>
          <a:p>
            <a:pPr lvl="1">
              <a:buFontTx/>
              <a:buChar char="-"/>
            </a:pPr>
            <a:endParaRPr lang="en-US" sz="2400">
              <a:solidFill>
                <a:schemeClr val="bg1"/>
              </a:solidFill>
            </a:endParaRPr>
          </a:p>
          <a:p>
            <a:pPr lvl="1"/>
            <a:r>
              <a:rPr lang="en-US" sz="2400">
                <a:solidFill>
                  <a:schemeClr val="bg1"/>
                </a:solidFill>
              </a:rPr>
              <a:t>-  greater cue-activation of medial prefrontal cortex and 	anterior CG (via fMRI, Heinz et al, 2004).</a:t>
            </a:r>
            <a:endParaRPr lang="en-US" sz="2400" baseline="-25000">
              <a:solidFill>
                <a:schemeClr val="bg1"/>
              </a:solidFill>
            </a:endParaRPr>
          </a:p>
          <a:p>
            <a:pPr lvl="1"/>
            <a:endParaRPr lang="en-US" sz="2400">
              <a:solidFill>
                <a:schemeClr val="bg1"/>
              </a:solidFill>
            </a:endParaRPr>
          </a:p>
          <a:p>
            <a:pPr lvl="1"/>
            <a:endParaRPr lang="en-US" sz="2400">
              <a:solidFill>
                <a:schemeClr val="bg1"/>
              </a:solidFill>
            </a:endParaRPr>
          </a:p>
        </p:txBody>
      </p:sp>
      <p:sp>
        <p:nvSpPr>
          <p:cNvPr id="151555"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lgn="ctr"/>
            <a:endParaRPr lang="en-US" sz="1400" i="1">
              <a:solidFill>
                <a:srgbClr val="33CC33"/>
              </a:solidFill>
              <a:latin typeface="Calibri" pitchFamily="34" charset="0"/>
            </a:endParaRPr>
          </a:p>
        </p:txBody>
      </p:sp>
      <p:sp>
        <p:nvSpPr>
          <p:cNvPr id="151556"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Role of DA in long-term effects of drugs of abuse on DA in human brain</a:t>
            </a:r>
            <a:r>
              <a:rPr lang="en-US" sz="4000">
                <a:solidFill>
                  <a:srgbClr val="FFFF00"/>
                </a:solidFill>
                <a:latin typeface="Calibri" pitchFamily="34" charset="0"/>
              </a:rPr>
              <a:t/>
            </a:r>
            <a:br>
              <a:rPr lang="en-US" sz="4000">
                <a:solidFill>
                  <a:srgbClr val="FFFF00"/>
                </a:solidFill>
                <a:latin typeface="Calibri" pitchFamily="34" charset="0"/>
              </a:rPr>
            </a:br>
            <a:r>
              <a:rPr lang="en-US" sz="4000">
                <a:solidFill>
                  <a:srgbClr val="FFFF00"/>
                </a:solidFill>
                <a:latin typeface="Calibri" pitchFamily="34" charset="0"/>
              </a:rPr>
              <a:t>				</a:t>
            </a:r>
            <a:r>
              <a:rPr lang="en-US" sz="1400" i="1">
                <a:solidFill>
                  <a:srgbClr val="33CC33"/>
                </a:solidFill>
                <a:latin typeface="Calibri" pitchFamily="34" charset="0"/>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0">
              <a:schemeClr val="tx1">
                <a:lumMod val="75000"/>
                <a:lumOff val="2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9154" name="Rectangle 3"/>
          <p:cNvSpPr>
            <a:spLocks noGrp="1"/>
          </p:cNvSpPr>
          <p:nvPr>
            <p:ph type="body" idx="1"/>
          </p:nvPr>
        </p:nvSpPr>
        <p:spPr>
          <a:xfrm>
            <a:off x="381000" y="2362200"/>
            <a:ext cx="8229600" cy="3657600"/>
          </a:xfrm>
        </p:spPr>
        <p:txBody>
          <a:bodyPr/>
          <a:lstStyle/>
          <a:p>
            <a:pPr eaLnBrk="1" hangingPunct="1">
              <a:buFont typeface="Arial" charset="0"/>
              <a:buNone/>
            </a:pPr>
            <a:endParaRPr lang="en-US" smtClean="0">
              <a:solidFill>
                <a:schemeClr val="bg1"/>
              </a:solidFill>
            </a:endParaRPr>
          </a:p>
          <a:p>
            <a:pPr algn="ctr" eaLnBrk="1" hangingPunct="1"/>
            <a:r>
              <a:rPr lang="en-US" b="1" smtClean="0">
                <a:solidFill>
                  <a:srgbClr val="0000FF"/>
                </a:solidFill>
              </a:rPr>
              <a:t>Increased occupancy of dopamine receptors in human striatum during cue-elicited cocaine craving</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Rectangle 9"/>
          <p:cNvSpPr>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rgbClr val="FFFF00"/>
                </a:solidFill>
                <a:effectLst>
                  <a:outerShdw blurRad="38100" dist="38100" dir="2700000" algn="tl">
                    <a:srgbClr val="000000"/>
                  </a:outerShdw>
                </a:effectLst>
                <a:latin typeface="Calibri" pitchFamily="34" charset="0"/>
              </a:rPr>
              <a:t>Study IV</a:t>
            </a:r>
          </a:p>
        </p:txBody>
      </p:sp>
      <p:sp>
        <p:nvSpPr>
          <p:cNvPr id="49159"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Wong et al. (2006) Neuropsychopharm. 31:2716-27</a:t>
            </a:r>
            <a:endParaRPr lang="en-US" sz="1600" b="1">
              <a:solidFill>
                <a:srgbClr val="0000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ChangeArrowheads="1"/>
          </p:cNvSpPr>
          <p:nvPr/>
        </p:nvSpPr>
        <p:spPr bwMode="auto">
          <a:xfrm>
            <a:off x="152400" y="2236788"/>
            <a:ext cx="87630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endParaRPr lang="en-US" sz="2400">
              <a:solidFill>
                <a:schemeClr val="bg1"/>
              </a:solidFill>
            </a:endParaRPr>
          </a:p>
          <a:p>
            <a:pPr lvl="1"/>
            <a:r>
              <a:rPr lang="en-US" sz="2400">
                <a:solidFill>
                  <a:schemeClr val="bg1"/>
                </a:solidFill>
              </a:rPr>
              <a:t>Also ties in with craving and cue-activation:</a:t>
            </a:r>
          </a:p>
          <a:p>
            <a:pPr lvl="1"/>
            <a:r>
              <a:rPr lang="en-US" sz="2400">
                <a:solidFill>
                  <a:schemeClr val="bg1"/>
                </a:solidFill>
              </a:rPr>
              <a:t> </a:t>
            </a:r>
          </a:p>
          <a:p>
            <a:pPr lvl="1">
              <a:buFontTx/>
              <a:buChar char="-"/>
            </a:pPr>
            <a:r>
              <a:rPr lang="en-US" sz="2400">
                <a:solidFill>
                  <a:schemeClr val="bg1"/>
                </a:solidFill>
              </a:rPr>
              <a:t>↓ in D2 DA</a:t>
            </a:r>
            <a:r>
              <a:rPr lang="en-US" sz="2400" baseline="-25000">
                <a:solidFill>
                  <a:schemeClr val="bg1"/>
                </a:solidFill>
              </a:rPr>
              <a:t>R </a:t>
            </a:r>
            <a:r>
              <a:rPr lang="en-US" sz="2400">
                <a:solidFill>
                  <a:schemeClr val="bg1"/>
                </a:solidFill>
              </a:rPr>
              <a:t>availability in ventral striatum is associated 	with alcohol craving severity; and,</a:t>
            </a:r>
          </a:p>
          <a:p>
            <a:pPr lvl="1">
              <a:buFontTx/>
              <a:buChar char="-"/>
            </a:pPr>
            <a:endParaRPr lang="en-US" sz="2400">
              <a:solidFill>
                <a:schemeClr val="bg1"/>
              </a:solidFill>
            </a:endParaRPr>
          </a:p>
          <a:p>
            <a:pPr lvl="1"/>
            <a:r>
              <a:rPr lang="en-US" sz="2400">
                <a:solidFill>
                  <a:schemeClr val="bg1"/>
                </a:solidFill>
              </a:rPr>
              <a:t>-  greater cue-activation of medial prefrontal cortex and 	anterior CG (via fMRI, Heinz et al, 2004).</a:t>
            </a:r>
            <a:endParaRPr lang="en-US" sz="2400" baseline="-25000">
              <a:solidFill>
                <a:schemeClr val="bg1"/>
              </a:solidFill>
            </a:endParaRPr>
          </a:p>
          <a:p>
            <a:pPr lvl="1"/>
            <a:endParaRPr lang="en-US" sz="2400">
              <a:solidFill>
                <a:schemeClr val="bg1"/>
              </a:solidFill>
            </a:endParaRPr>
          </a:p>
          <a:p>
            <a:pPr lvl="1"/>
            <a:endParaRPr lang="en-US" sz="2400">
              <a:solidFill>
                <a:schemeClr val="bg1"/>
              </a:solidFill>
            </a:endParaRPr>
          </a:p>
        </p:txBody>
      </p:sp>
      <p:sp>
        <p:nvSpPr>
          <p:cNvPr id="153603"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lgn="ctr"/>
            <a:endParaRPr lang="en-US" sz="1400" i="1">
              <a:solidFill>
                <a:srgbClr val="33CC33"/>
              </a:solidFill>
              <a:latin typeface="Calibri" pitchFamily="34" charset="0"/>
            </a:endParaRPr>
          </a:p>
        </p:txBody>
      </p:sp>
      <p:sp>
        <p:nvSpPr>
          <p:cNvPr id="153604"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Role of DA in long-term effects of drugs of abuse on DA in human brain</a:t>
            </a:r>
            <a:r>
              <a:rPr lang="en-US" sz="4000">
                <a:solidFill>
                  <a:srgbClr val="FFFF00"/>
                </a:solidFill>
                <a:latin typeface="Calibri" pitchFamily="34" charset="0"/>
              </a:rPr>
              <a:t/>
            </a:r>
            <a:br>
              <a:rPr lang="en-US" sz="4000">
                <a:solidFill>
                  <a:srgbClr val="FFFF00"/>
                </a:solidFill>
                <a:latin typeface="Calibri" pitchFamily="34" charset="0"/>
              </a:rPr>
            </a:br>
            <a:r>
              <a:rPr lang="en-US" sz="4000">
                <a:solidFill>
                  <a:srgbClr val="FFFF00"/>
                </a:solidFill>
                <a:latin typeface="Calibri" pitchFamily="34" charset="0"/>
              </a:rPr>
              <a:t>				</a:t>
            </a:r>
            <a:r>
              <a:rPr lang="en-US" sz="1400" i="1">
                <a:solidFill>
                  <a:srgbClr val="33CC33"/>
                </a:solidFill>
                <a:latin typeface="Calibri" pitchFamily="34" charset="0"/>
              </a:rPr>
              <a:t>Volkow et al. 2009, Neuropharm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type="body" idx="1"/>
          </p:nvPr>
        </p:nvSpPr>
        <p:spPr>
          <a:xfrm>
            <a:off x="381000" y="2590800"/>
            <a:ext cx="8229600" cy="3657600"/>
          </a:xfrm>
        </p:spPr>
        <p:txBody>
          <a:bodyPr/>
          <a:lstStyle/>
          <a:p>
            <a:pPr lvl="2" eaLnBrk="1" hangingPunct="1">
              <a:lnSpc>
                <a:spcPct val="80000"/>
              </a:lnSpc>
            </a:pPr>
            <a:r>
              <a:rPr lang="en-US" smtClean="0">
                <a:solidFill>
                  <a:schemeClr val="bg1"/>
                </a:solidFill>
              </a:rPr>
              <a:t>Hypotheses tested were that : </a:t>
            </a:r>
          </a:p>
          <a:p>
            <a:pPr lvl="3" eaLnBrk="1" hangingPunct="1">
              <a:lnSpc>
                <a:spcPct val="80000"/>
              </a:lnSpc>
            </a:pPr>
            <a:endParaRPr lang="en-US" sz="2400" smtClean="0">
              <a:solidFill>
                <a:schemeClr val="bg1"/>
              </a:solidFill>
            </a:endParaRPr>
          </a:p>
          <a:p>
            <a:pPr lvl="3" eaLnBrk="1" hangingPunct="1">
              <a:lnSpc>
                <a:spcPct val="80000"/>
              </a:lnSpc>
              <a:buFont typeface="Arial" charset="0"/>
              <a:buNone/>
            </a:pPr>
            <a:r>
              <a:rPr lang="en-US" sz="2400" smtClean="0">
                <a:solidFill>
                  <a:schemeClr val="bg1"/>
                </a:solidFill>
              </a:rPr>
              <a:t>1)cocaine abusers who report increased cocaine craving in response to cocaine-related cues (‘cravers’) have a greater DAR occupancy than abusers who do not report increased craving (‘non-cravers’); and, </a:t>
            </a:r>
          </a:p>
          <a:p>
            <a:pPr lvl="3" eaLnBrk="1" hangingPunct="1">
              <a:lnSpc>
                <a:spcPct val="80000"/>
              </a:lnSpc>
              <a:buFont typeface="Arial" charset="0"/>
              <a:buNone/>
            </a:pPr>
            <a:endParaRPr lang="en-US" sz="2400" smtClean="0">
              <a:solidFill>
                <a:schemeClr val="bg1"/>
              </a:solidFill>
            </a:endParaRPr>
          </a:p>
          <a:p>
            <a:pPr lvl="3" eaLnBrk="1" hangingPunct="1">
              <a:lnSpc>
                <a:spcPct val="80000"/>
              </a:lnSpc>
              <a:buFont typeface="Arial" charset="0"/>
              <a:buNone/>
            </a:pPr>
            <a:r>
              <a:rPr lang="en-US" sz="2400" smtClean="0">
                <a:solidFill>
                  <a:schemeClr val="bg1"/>
                </a:solidFill>
              </a:rPr>
              <a:t>2) the change of DAR occupancy correlates with the intensity of craving for cocaine .</a:t>
            </a:r>
          </a:p>
          <a:p>
            <a:pPr lvl="2" eaLnBrk="1" hangingPunct="1">
              <a:lnSpc>
                <a:spcPct val="80000"/>
              </a:lnSpc>
            </a:pPr>
            <a:endParaRPr lang="en-US" smtClean="0">
              <a:solidFill>
                <a:schemeClr val="bg1"/>
              </a:solidFill>
            </a:endParaRPr>
          </a:p>
          <a:p>
            <a:pPr lvl="3" eaLnBrk="1" hangingPunct="1">
              <a:lnSpc>
                <a:spcPct val="80000"/>
              </a:lnSpc>
            </a:pPr>
            <a:endParaRPr lang="en-US" sz="1800" smtClean="0">
              <a:solidFill>
                <a:schemeClr val="bg1"/>
              </a:solidFill>
            </a:endParaRPr>
          </a:p>
          <a:p>
            <a:pPr lvl="2" eaLnBrk="1" hangingPunct="1">
              <a:lnSpc>
                <a:spcPct val="80000"/>
              </a:lnSpc>
            </a:pPr>
            <a:endParaRPr lang="en-US" smtClean="0">
              <a:solidFill>
                <a:schemeClr val="bg1"/>
              </a:solidFill>
            </a:endParaRPr>
          </a:p>
          <a:p>
            <a:pPr eaLnBrk="1" hangingPunct="1">
              <a:lnSpc>
                <a:spcPct val="80000"/>
              </a:lnSpc>
              <a:buFont typeface="Arial" charset="0"/>
              <a:buNone/>
            </a:pPr>
            <a:endParaRPr lang="en-US" sz="2800" smtClean="0">
              <a:solidFill>
                <a:schemeClr val="bg1"/>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1208"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Background</a:t>
            </a:r>
            <a:endParaRPr lang="en-US" sz="1400" i="1">
              <a:solidFill>
                <a:srgbClr val="33CC33"/>
              </a:solidFill>
              <a:latin typeface="Calibri" pitchFamily="34" charset="0"/>
            </a:endParaRPr>
          </a:p>
        </p:txBody>
      </p:sp>
      <p:sp>
        <p:nvSpPr>
          <p:cNvPr id="51209"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p:spPr>
        <p:txBody>
          <a:bodyPr rtlCol="0">
            <a:normAutofit fontScale="90000"/>
          </a:bodyPr>
          <a:lstStyle/>
          <a:p>
            <a:pPr eaLnBrk="1" fontAlgn="auto" hangingPunct="1">
              <a:spcAft>
                <a:spcPts val="0"/>
              </a:spcAft>
              <a:defRPr/>
            </a:pPr>
            <a:r>
              <a:rPr lang="en-US" dirty="0" smtClean="0">
                <a:solidFill>
                  <a:srgbClr val="FFFF00"/>
                </a:solidFill>
              </a:rPr>
              <a:t>Dopamine System: why is it important?</a:t>
            </a:r>
            <a:r>
              <a:rPr lang="en-US" dirty="0" smtClean="0"/>
              <a:t>?</a:t>
            </a:r>
            <a:endParaRPr lang="en-US" dirty="0"/>
          </a:p>
        </p:txBody>
      </p:sp>
      <p:sp>
        <p:nvSpPr>
          <p:cNvPr id="17410" name="Content Placeholder 2"/>
          <p:cNvSpPr>
            <a:spLocks noGrp="1"/>
          </p:cNvSpPr>
          <p:nvPr>
            <p:ph idx="4294967295"/>
          </p:nvPr>
        </p:nvSpPr>
        <p:spPr>
          <a:xfrm>
            <a:off x="457200" y="2133600"/>
            <a:ext cx="8229600" cy="4525963"/>
          </a:xfrm>
        </p:spPr>
        <p:txBody>
          <a:bodyPr/>
          <a:lstStyle/>
          <a:p>
            <a:pPr eaLnBrk="1" hangingPunct="1"/>
            <a:r>
              <a:rPr lang="en-US" smtClean="0">
                <a:solidFill>
                  <a:schemeClr val="bg1"/>
                </a:solidFill>
              </a:rPr>
              <a:t>A new understanding of DA &amp; reinforcement:</a:t>
            </a:r>
          </a:p>
          <a:p>
            <a:pPr eaLnBrk="1" hangingPunct="1">
              <a:buFont typeface="Arial" charset="0"/>
              <a:buNone/>
            </a:pPr>
            <a:endParaRPr lang="en-US" smtClean="0">
              <a:solidFill>
                <a:schemeClr val="bg1"/>
              </a:solidFill>
            </a:endParaRPr>
          </a:p>
          <a:p>
            <a:pPr lvl="1" eaLnBrk="1" hangingPunct="1"/>
            <a:r>
              <a:rPr lang="en-US" smtClean="0">
                <a:solidFill>
                  <a:schemeClr val="bg1"/>
                </a:solidFill>
              </a:rPr>
              <a:t>via ↑DA, drugs are processed as salient stimuli</a:t>
            </a:r>
          </a:p>
          <a:p>
            <a:pPr lvl="1" eaLnBrk="1" hangingPunct="1"/>
            <a:r>
              <a:rPr lang="en-US" smtClean="0">
                <a:solidFill>
                  <a:schemeClr val="bg1"/>
                </a:solidFill>
              </a:rPr>
              <a:t>associated with drug as expected reward </a:t>
            </a:r>
            <a:r>
              <a:rPr lang="en-US" sz="2000" i="1" smtClean="0">
                <a:solidFill>
                  <a:srgbClr val="0000FF"/>
                </a:solidFill>
              </a:rPr>
              <a:t>[Waelti et al., 2001]</a:t>
            </a:r>
            <a:endParaRPr lang="en-US" smtClean="0">
              <a:solidFill>
                <a:schemeClr val="bg1"/>
              </a:solidFill>
            </a:endParaRPr>
          </a:p>
          <a:p>
            <a:pPr eaLnBrk="1" hangingPunct="1"/>
            <a:r>
              <a:rPr lang="en-US" smtClean="0">
                <a:solidFill>
                  <a:schemeClr val="bg1"/>
                </a:solidFill>
              </a:rPr>
              <a:t> Thus, stimulus inherently motivates drug procurement regardless of whether a drug is consciously perceived as pleasurable.</a:t>
            </a:r>
          </a:p>
          <a:p>
            <a:pPr lvl="1" eaLnBrk="1" hangingPunct="1"/>
            <a:endParaRPr lang="en-US" sz="2000" smtClean="0">
              <a:solidFill>
                <a:srgbClr val="0000FF"/>
              </a:solidFill>
            </a:endParaRPr>
          </a:p>
        </p:txBody>
      </p:sp>
      <p:cxnSp>
        <p:nvCxnSpPr>
          <p:cNvPr id="5" name="Straight Connector 4"/>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7412" name="Text Box 5"/>
          <p:cNvSpPr txBox="1">
            <a:spLocks noChangeArrowheads="1"/>
          </p:cNvSpPr>
          <p:nvPr/>
        </p:nvSpPr>
        <p:spPr bwMode="auto">
          <a:xfrm>
            <a:off x="5105400" y="6443663"/>
            <a:ext cx="4038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i="1">
                <a:solidFill>
                  <a:srgbClr val="00B0F0"/>
                </a:solidFill>
              </a:rPr>
              <a:t>Volkow et al., </a:t>
            </a:r>
            <a:r>
              <a:rPr lang="fr-FR" sz="1600" i="1">
                <a:solidFill>
                  <a:srgbClr val="00B0F0"/>
                </a:solidFill>
              </a:rPr>
              <a:t>Neuropharm (2009) 56:3-8</a:t>
            </a:r>
            <a:endParaRPr lang="en-US" sz="1600" i="1">
              <a:solidFill>
                <a:srgbClr val="00B0F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5652"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dirty="0">
                <a:solidFill>
                  <a:schemeClr val="bg1"/>
                </a:solidFill>
              </a:rPr>
              <a:t>STUDY PARTICIPANTS:</a:t>
            </a:r>
            <a:r>
              <a:rPr lang="en-US" sz="2000" dirty="0">
                <a:solidFill>
                  <a:schemeClr val="bg1"/>
                </a:solidFill>
              </a:rPr>
              <a:t> </a:t>
            </a:r>
          </a:p>
          <a:p>
            <a:pPr hangingPunct="0">
              <a:lnSpc>
                <a:spcPct val="93000"/>
              </a:lnSpc>
              <a:buClr>
                <a:srgbClr val="000000"/>
              </a:buClr>
              <a:buSzPct val="45000"/>
              <a:buFont typeface="Wingdings" pitchFamily="2" charset="2"/>
              <a:buNone/>
            </a:pPr>
            <a:endParaRPr lang="en-US" sz="16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	</a:t>
            </a:r>
            <a:r>
              <a:rPr lang="en-US" sz="2400" dirty="0">
                <a:solidFill>
                  <a:schemeClr val="bg1"/>
                </a:solidFill>
              </a:rPr>
              <a:t>19 subjects (16M;3F) met criteria for stimulant 		abuse</a:t>
            </a:r>
          </a:p>
          <a:p>
            <a:pPr hangingPunct="0">
              <a:lnSpc>
                <a:spcPct val="93000"/>
              </a:lnSpc>
              <a:buClr>
                <a:srgbClr val="000000"/>
              </a:buClr>
              <a:buSzPct val="45000"/>
              <a:buFont typeface="Wingdings" pitchFamily="2" charset="2"/>
              <a:buNone/>
            </a:pPr>
            <a:r>
              <a:rPr lang="en-US" sz="2400" dirty="0">
                <a:solidFill>
                  <a:schemeClr val="bg1"/>
                </a:solidFill>
              </a:rPr>
              <a:t>	Reported usage at least 2x/wk for mean = 13 yrs</a:t>
            </a:r>
          </a:p>
          <a:p>
            <a:pPr hangingPunct="0">
              <a:lnSpc>
                <a:spcPct val="93000"/>
              </a:lnSpc>
              <a:buClr>
                <a:srgbClr val="000000"/>
              </a:buClr>
              <a:buSzPct val="45000"/>
              <a:buFont typeface="Wingdings" pitchFamily="2" charset="2"/>
              <a:buNone/>
            </a:pPr>
            <a:r>
              <a:rPr lang="en-US" sz="2400" dirty="0">
                <a:solidFill>
                  <a:schemeClr val="bg1"/>
                </a:solidFill>
              </a:rPr>
              <a:t>	No DSM-IV Axis I diagnoses</a:t>
            </a:r>
          </a:p>
          <a:p>
            <a:pPr hangingPunct="0">
              <a:lnSpc>
                <a:spcPct val="93000"/>
              </a:lnSpc>
              <a:buClr>
                <a:srgbClr val="000000"/>
              </a:buClr>
              <a:buSzPct val="45000"/>
              <a:buFont typeface="Wingdings" pitchFamily="2" charset="2"/>
              <a:buNone/>
            </a:pPr>
            <a:r>
              <a:rPr lang="en-US" sz="2400" dirty="0">
                <a:solidFill>
                  <a:schemeClr val="bg1"/>
                </a:solidFill>
              </a:rPr>
              <a:t>	48-hr supervised abstinence, locked </a:t>
            </a:r>
            <a:r>
              <a:rPr lang="en-US" sz="2400" dirty="0" smtClean="0">
                <a:solidFill>
                  <a:schemeClr val="bg1"/>
                </a:solidFill>
              </a:rPr>
              <a:t>inpatient </a:t>
            </a:r>
            <a:r>
              <a:rPr lang="en-US" sz="2400" dirty="0">
                <a:solidFill>
                  <a:schemeClr val="bg1"/>
                </a:solidFill>
              </a:rPr>
              <a:t>clinical 	research unit 	</a:t>
            </a:r>
          </a:p>
          <a:p>
            <a:pPr hangingPunct="0">
              <a:lnSpc>
                <a:spcPct val="93000"/>
              </a:lnSpc>
              <a:buClr>
                <a:srgbClr val="000000"/>
              </a:buClr>
              <a:buSzPct val="45000"/>
              <a:buFont typeface="Wingdings" pitchFamily="2" charset="2"/>
              <a:buNone/>
            </a:pPr>
            <a:r>
              <a:rPr lang="en-US" sz="2400" dirty="0">
                <a:solidFill>
                  <a:schemeClr val="bg1"/>
                </a:solidFill>
              </a:rPr>
              <a:t>	No nicotine or caffeine at least 6 hr prior to scan</a:t>
            </a:r>
          </a:p>
          <a:p>
            <a:pPr hangingPunct="0">
              <a:lnSpc>
                <a:spcPct val="93000"/>
              </a:lnSpc>
              <a:buClr>
                <a:srgbClr val="000000"/>
              </a:buClr>
              <a:buSzPct val="45000"/>
              <a:buFont typeface="Wingdings" pitchFamily="2" charset="2"/>
              <a:buNone/>
            </a:pPr>
            <a:endParaRPr lang="en-US" sz="24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  </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lvl="1" hangingPunct="0">
              <a:lnSpc>
                <a:spcPct val="93000"/>
              </a:lnSpc>
              <a:buClr>
                <a:srgbClr val="000000"/>
              </a:buClr>
              <a:buSzPct val="45000"/>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GB" sz="1600" i="1" dirty="0">
              <a:solidFill>
                <a:schemeClr val="bg1"/>
              </a:solidFill>
            </a:endParaRPr>
          </a:p>
        </p:txBody>
      </p:sp>
      <p:sp>
        <p:nvSpPr>
          <p:cNvPr id="155655"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7700"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a:solidFill>
                  <a:schemeClr val="bg1"/>
                </a:solidFill>
              </a:rPr>
              <a:t>SCANS:</a:t>
            </a:r>
            <a:r>
              <a:rPr lang="en-US" sz="2000">
                <a:solidFill>
                  <a:schemeClr val="bg1"/>
                </a:solidFill>
              </a:rPr>
              <a:t> </a:t>
            </a:r>
          </a:p>
          <a:p>
            <a:pPr hangingPunct="0">
              <a:lnSpc>
                <a:spcPct val="93000"/>
              </a:lnSpc>
              <a:buClr>
                <a:srgbClr val="000000"/>
              </a:buClr>
              <a:buSzPct val="45000"/>
              <a:buFont typeface="Wingdings" pitchFamily="2" charset="2"/>
              <a:buNone/>
            </a:pPr>
            <a:endParaRPr lang="en-US" sz="1600">
              <a:solidFill>
                <a:schemeClr val="bg1"/>
              </a:solidFill>
            </a:endParaRPr>
          </a:p>
          <a:p>
            <a:pPr hangingPunct="0">
              <a:lnSpc>
                <a:spcPct val="93000"/>
              </a:lnSpc>
              <a:buClr>
                <a:srgbClr val="000000"/>
              </a:buClr>
              <a:buSzPct val="45000"/>
              <a:buFontTx/>
              <a:buChar char="•"/>
            </a:pPr>
            <a:r>
              <a:rPr lang="en-US" sz="2000">
                <a:solidFill>
                  <a:schemeClr val="bg1"/>
                </a:solidFill>
              </a:rPr>
              <a:t>	- </a:t>
            </a:r>
            <a:r>
              <a:rPr lang="en-US" sz="2400">
                <a:solidFill>
                  <a:schemeClr val="bg1"/>
                </a:solidFill>
              </a:rPr>
              <a:t>[</a:t>
            </a:r>
            <a:r>
              <a:rPr lang="en-US" sz="2400" baseline="30000">
                <a:solidFill>
                  <a:schemeClr val="bg1"/>
                </a:solidFill>
              </a:rPr>
              <a:t>11</a:t>
            </a:r>
            <a:r>
              <a:rPr lang="en-US" sz="2400">
                <a:solidFill>
                  <a:schemeClr val="bg1"/>
                </a:solidFill>
              </a:rPr>
              <a:t>C]raclopride, injected at the beginning of each of two 		90-min PET scans, separated by 2-hr.</a:t>
            </a:r>
          </a:p>
          <a:p>
            <a:pPr hangingPunct="0">
              <a:lnSpc>
                <a:spcPct val="93000"/>
              </a:lnSpc>
              <a:buClr>
                <a:srgbClr val="000000"/>
              </a:buClr>
              <a:buSzPct val="45000"/>
              <a:buFont typeface="Wingdings" pitchFamily="2" charset="2"/>
              <a:buNone/>
            </a:pPr>
            <a:r>
              <a:rPr lang="en-US" sz="2400">
                <a:solidFill>
                  <a:schemeClr val="bg1"/>
                </a:solidFill>
              </a:rPr>
              <a:t>	- First scan done while exposed to 10-min neutral cues 		videotapes and a 45-min audiotape of pleasurable 		experiences from cocaine </a:t>
            </a:r>
          </a:p>
          <a:p>
            <a:pPr hangingPunct="0">
              <a:lnSpc>
                <a:spcPct val="93000"/>
              </a:lnSpc>
              <a:buClr>
                <a:srgbClr val="000000"/>
              </a:buClr>
              <a:buSzPct val="45000"/>
              <a:buFont typeface="Wingdings" pitchFamily="2" charset="2"/>
              <a:buNone/>
            </a:pPr>
            <a:r>
              <a:rPr lang="en-US" sz="2400">
                <a:solidFill>
                  <a:schemeClr val="bg1"/>
                </a:solidFill>
              </a:rPr>
              <a:t>	- subjective baseline ratings collected 10 – 15 min before 		scan</a:t>
            </a:r>
          </a:p>
          <a:p>
            <a:pPr hangingPunct="0">
              <a:lnSpc>
                <a:spcPct val="93000"/>
              </a:lnSpc>
              <a:buClr>
                <a:srgbClr val="000000"/>
              </a:buClr>
              <a:buSzPct val="45000"/>
              <a:buFont typeface="Wingdings" pitchFamily="2" charset="2"/>
              <a:buNone/>
            </a:pPr>
            <a:r>
              <a:rPr lang="en-US" sz="2400">
                <a:solidFill>
                  <a:schemeClr val="bg1"/>
                </a:solidFill>
              </a:rPr>
              <a:t>	- 10 min before scan session-appropriate script read</a:t>
            </a:r>
          </a:p>
          <a:p>
            <a:pPr hangingPunct="0">
              <a:lnSpc>
                <a:spcPct val="93000"/>
              </a:lnSpc>
              <a:buClr>
                <a:srgbClr val="000000"/>
              </a:buClr>
              <a:buSzPct val="45000"/>
              <a:buFont typeface="Wingdings" pitchFamily="2" charset="2"/>
              <a:buNone/>
            </a:pPr>
            <a:r>
              <a:rPr lang="en-US" sz="2400">
                <a:solidFill>
                  <a:schemeClr val="bg1"/>
                </a:solidFill>
              </a:rPr>
              <a:t>	- ratings done throughout scan on specific schedule 	</a:t>
            </a: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57702"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Methods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9748"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US" sz="2400" dirty="0">
                <a:solidFill>
                  <a:schemeClr val="bg1"/>
                </a:solidFill>
              </a:rPr>
              <a:t>SUBJECT GROUPING:</a:t>
            </a:r>
            <a:r>
              <a:rPr lang="en-US" sz="2000" dirty="0">
                <a:solidFill>
                  <a:schemeClr val="bg1"/>
                </a:solidFill>
              </a:rPr>
              <a:t> </a:t>
            </a:r>
          </a:p>
          <a:p>
            <a:pPr hangingPunct="0">
              <a:lnSpc>
                <a:spcPct val="93000"/>
              </a:lnSpc>
              <a:buClr>
                <a:srgbClr val="000000"/>
              </a:buClr>
              <a:buSzPct val="45000"/>
              <a:buFont typeface="Wingdings" pitchFamily="2" charset="2"/>
              <a:buNone/>
            </a:pPr>
            <a:endParaRPr lang="en-US" sz="1600" dirty="0">
              <a:solidFill>
                <a:schemeClr val="bg1"/>
              </a:solidFill>
            </a:endParaRPr>
          </a:p>
          <a:p>
            <a:pPr hangingPunct="0">
              <a:lnSpc>
                <a:spcPct val="93000"/>
              </a:lnSpc>
              <a:buClr>
                <a:srgbClr val="000000"/>
              </a:buClr>
              <a:buSzPct val="45000"/>
              <a:buFontTx/>
              <a:buChar char="•"/>
            </a:pPr>
            <a:r>
              <a:rPr lang="en-US" sz="2000" dirty="0">
                <a:solidFill>
                  <a:schemeClr val="bg1"/>
                </a:solidFill>
              </a:rPr>
              <a:t>	- Mean craving score for responses during the neutral videotape was 		calculated.	</a:t>
            </a:r>
          </a:p>
          <a:p>
            <a:pPr lvl="1" hangingPunct="0">
              <a:lnSpc>
                <a:spcPct val="93000"/>
              </a:lnSpc>
              <a:buClr>
                <a:srgbClr val="000000"/>
              </a:buClr>
              <a:buSzPct val="45000"/>
              <a:buFontTx/>
              <a:buChar char="•"/>
            </a:pPr>
            <a:r>
              <a:rPr lang="en-US" sz="2000" dirty="0">
                <a:solidFill>
                  <a:schemeClr val="bg1"/>
                </a:solidFill>
              </a:rPr>
              <a:t>- Change in craving = mean craving (videotape) – mean craving score during neutral videotape scan 	</a:t>
            </a:r>
          </a:p>
          <a:p>
            <a:pPr lvl="1" hangingPunct="0">
              <a:lnSpc>
                <a:spcPct val="93000"/>
              </a:lnSpc>
              <a:buClr>
                <a:srgbClr val="000000"/>
              </a:buClr>
              <a:buSzPct val="45000"/>
              <a:buFontTx/>
              <a:buChar char="•"/>
            </a:pPr>
            <a:r>
              <a:rPr lang="en-US" sz="2000" dirty="0">
                <a:solidFill>
                  <a:schemeClr val="bg1"/>
                </a:solidFill>
              </a:rPr>
              <a:t>- Calculated the craving score as a continuous variable for testing correlations with PET parameters</a:t>
            </a:r>
          </a:p>
          <a:p>
            <a:pPr lvl="1" hangingPunct="0">
              <a:lnSpc>
                <a:spcPct val="93000"/>
              </a:lnSpc>
              <a:buClr>
                <a:srgbClr val="000000"/>
              </a:buClr>
              <a:buSzPct val="45000"/>
              <a:buFont typeface="Arial" pitchFamily="34" charset="0"/>
              <a:buChar char="•"/>
            </a:pPr>
            <a:r>
              <a:rPr lang="en-US" sz="2000" dirty="0">
                <a:solidFill>
                  <a:schemeClr val="bg1"/>
                </a:solidFill>
              </a:rPr>
              <a:t>Larger mean score during craving </a:t>
            </a:r>
            <a:r>
              <a:rPr lang="en-US" sz="2000" dirty="0">
                <a:solidFill>
                  <a:schemeClr val="bg1"/>
                </a:solidFill>
              </a:rPr>
              <a:t>v</a:t>
            </a:r>
            <a:r>
              <a:rPr lang="en-US" sz="2000" dirty="0" smtClean="0">
                <a:solidFill>
                  <a:schemeClr val="bg1"/>
                </a:solidFill>
              </a:rPr>
              <a:t>ideo </a:t>
            </a:r>
            <a:r>
              <a:rPr lang="en-US" sz="2000" dirty="0">
                <a:solidFill>
                  <a:schemeClr val="bg1"/>
                </a:solidFill>
              </a:rPr>
              <a:t>than with neutral cues = (+)“craver”.</a:t>
            </a:r>
          </a:p>
          <a:p>
            <a:pPr lvl="1" hangingPunct="0">
              <a:lnSpc>
                <a:spcPct val="93000"/>
              </a:lnSpc>
              <a:buClr>
                <a:srgbClr val="000000"/>
              </a:buClr>
              <a:buSzPct val="45000"/>
              <a:buFontTx/>
              <a:buChar char="•"/>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400" dirty="0">
                <a:solidFill>
                  <a:schemeClr val="bg1"/>
                </a:solidFill>
              </a:rPr>
              <a:t>	</a:t>
            </a:r>
          </a:p>
          <a:p>
            <a:pPr hangingPunct="0">
              <a:lnSpc>
                <a:spcPct val="93000"/>
              </a:lnSpc>
              <a:buClr>
                <a:srgbClr val="000000"/>
              </a:buClr>
              <a:buSzPct val="45000"/>
              <a:buFont typeface="Wingdings" pitchFamily="2" charset="2"/>
              <a:buNone/>
            </a:pPr>
            <a:endParaRPr lang="en-US" sz="24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r>
              <a:rPr lang="en-US" sz="2000" dirty="0">
                <a:solidFill>
                  <a:schemeClr val="bg1"/>
                </a:solidFill>
              </a:rPr>
              <a:t>  </a:t>
            </a: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2000"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lvl="1" hangingPunct="0">
              <a:lnSpc>
                <a:spcPct val="93000"/>
              </a:lnSpc>
              <a:buClr>
                <a:srgbClr val="000000"/>
              </a:buClr>
              <a:buSzPct val="45000"/>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US" sz="1600" i="1" dirty="0">
              <a:solidFill>
                <a:schemeClr val="bg1"/>
              </a:solidFill>
            </a:endParaRPr>
          </a:p>
          <a:p>
            <a:pPr hangingPunct="0">
              <a:lnSpc>
                <a:spcPct val="93000"/>
              </a:lnSpc>
              <a:buClr>
                <a:srgbClr val="000000"/>
              </a:buClr>
              <a:buSzPct val="45000"/>
              <a:buFont typeface="Wingdings" pitchFamily="2" charset="2"/>
              <a:buNone/>
            </a:pPr>
            <a:endParaRPr lang="en-GB" sz="1600" i="1" dirty="0">
              <a:solidFill>
                <a:schemeClr val="bg1"/>
              </a:solidFill>
            </a:endParaRPr>
          </a:p>
        </p:txBody>
      </p:sp>
      <p:sp>
        <p:nvSpPr>
          <p:cNvPr id="159750"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dirty="0">
                <a:solidFill>
                  <a:srgbClr val="6699FF"/>
                </a:solidFill>
              </a:rPr>
              <a:t>Wong et al. (2006) </a:t>
            </a:r>
            <a:r>
              <a:rPr lang="en-US" sz="1600" b="1" i="1" dirty="0" err="1">
                <a:solidFill>
                  <a:srgbClr val="6699FF"/>
                </a:solidFill>
              </a:rPr>
              <a:t>Neuropsychopharm</a:t>
            </a:r>
            <a:r>
              <a:rPr lang="en-US" sz="1600" b="1" i="1" dirty="0">
                <a:solidFill>
                  <a:srgbClr val="6699FF"/>
                </a:solidFill>
              </a:rPr>
              <a:t>. 31:2716-27</a:t>
            </a:r>
            <a:endParaRPr lang="en-US" sz="1600" b="1" dirty="0">
              <a:solidFill>
                <a:srgbClr val="6699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60421" name="Text Placeholder 18"/>
          <p:cNvSpPr>
            <a:spLocks noGrp="1"/>
          </p:cNvSpPr>
          <p:nvPr>
            <p:ph type="body" sz="half" idx="2"/>
          </p:nvPr>
        </p:nvSpPr>
        <p:spPr>
          <a:xfrm>
            <a:off x="4946650" y="2057400"/>
            <a:ext cx="3587750" cy="4343400"/>
          </a:xfrm>
        </p:spPr>
        <p:txBody>
          <a:bodyPr/>
          <a:lstStyle/>
          <a:p>
            <a:pPr eaLnBrk="1" hangingPunct="1">
              <a:lnSpc>
                <a:spcPct val="80000"/>
              </a:lnSpc>
            </a:pPr>
            <a:r>
              <a:rPr lang="en-US" sz="1800" dirty="0" smtClean="0">
                <a:solidFill>
                  <a:schemeClr val="bg1"/>
                </a:solidFill>
              </a:rPr>
              <a:t>The change of DAR occupancy values for </a:t>
            </a:r>
            <a:r>
              <a:rPr lang="en-US" sz="1800" dirty="0" smtClean="0">
                <a:solidFill>
                  <a:schemeClr val="bg1"/>
                </a:solidFill>
              </a:rPr>
              <a:t>Lt. </a:t>
            </a:r>
            <a:r>
              <a:rPr lang="en-US" sz="1800" dirty="0" smtClean="0">
                <a:solidFill>
                  <a:schemeClr val="bg1"/>
                </a:solidFill>
              </a:rPr>
              <a:t>and </a:t>
            </a:r>
            <a:r>
              <a:rPr lang="en-US" sz="1800" dirty="0" smtClean="0">
                <a:solidFill>
                  <a:schemeClr val="bg1"/>
                </a:solidFill>
              </a:rPr>
              <a:t>Rt. </a:t>
            </a:r>
            <a:r>
              <a:rPr lang="en-US" sz="1800" dirty="0" smtClean="0">
                <a:solidFill>
                  <a:schemeClr val="bg1"/>
                </a:solidFill>
              </a:rPr>
              <a:t>anterior </a:t>
            </a:r>
            <a:r>
              <a:rPr lang="en-US" sz="1800" dirty="0" err="1" smtClean="0">
                <a:solidFill>
                  <a:schemeClr val="bg1"/>
                </a:solidFill>
              </a:rPr>
              <a:t>putamen</a:t>
            </a:r>
            <a:r>
              <a:rPr lang="en-US" sz="1800" dirty="0" smtClean="0">
                <a:solidFill>
                  <a:schemeClr val="bg1"/>
                </a:solidFill>
              </a:rPr>
              <a:t> and the </a:t>
            </a:r>
            <a:r>
              <a:rPr lang="en-US" sz="1800" dirty="0" smtClean="0">
                <a:solidFill>
                  <a:schemeClr val="bg1"/>
                </a:solidFill>
              </a:rPr>
              <a:t>individual </a:t>
            </a:r>
            <a:r>
              <a:rPr lang="en-US" sz="1800" dirty="0" smtClean="0">
                <a:solidFill>
                  <a:schemeClr val="bg1"/>
                </a:solidFill>
              </a:rPr>
              <a:t>craving scores were </a:t>
            </a:r>
            <a:r>
              <a:rPr lang="en-US" sz="1800" dirty="0" smtClean="0">
                <a:solidFill>
                  <a:schemeClr val="bg1"/>
                </a:solidFill>
              </a:rPr>
              <a:t>analyzed.</a:t>
            </a:r>
          </a:p>
          <a:p>
            <a:pPr eaLnBrk="1" hangingPunct="1">
              <a:lnSpc>
                <a:spcPct val="80000"/>
              </a:lnSpc>
            </a:pPr>
            <a:endParaRPr lang="en-US" sz="1800" dirty="0" smtClean="0">
              <a:solidFill>
                <a:schemeClr val="bg1"/>
              </a:solidFill>
            </a:endParaRPr>
          </a:p>
          <a:p>
            <a:pPr eaLnBrk="1" hangingPunct="1">
              <a:lnSpc>
                <a:spcPct val="80000"/>
              </a:lnSpc>
            </a:pPr>
            <a:r>
              <a:rPr lang="en-US" sz="1800" dirty="0" smtClean="0">
                <a:solidFill>
                  <a:schemeClr val="bg1"/>
                </a:solidFill>
              </a:rPr>
              <a:t>Lt. anterior </a:t>
            </a:r>
            <a:r>
              <a:rPr lang="en-US" sz="1800" dirty="0" err="1" smtClean="0">
                <a:solidFill>
                  <a:schemeClr val="bg1"/>
                </a:solidFill>
              </a:rPr>
              <a:t>putamen</a:t>
            </a:r>
            <a:r>
              <a:rPr lang="en-US" sz="1800" dirty="0" smtClean="0">
                <a:solidFill>
                  <a:schemeClr val="bg1"/>
                </a:solidFill>
              </a:rPr>
              <a:t> </a:t>
            </a:r>
            <a:r>
              <a:rPr lang="en-US" sz="1800" dirty="0" smtClean="0">
                <a:solidFill>
                  <a:schemeClr val="bg1"/>
                </a:solidFill>
              </a:rPr>
              <a:t>showed </a:t>
            </a:r>
            <a:r>
              <a:rPr lang="en-US" sz="1800" dirty="0" smtClean="0">
                <a:solidFill>
                  <a:schemeClr val="bg1"/>
                </a:solidFill>
              </a:rPr>
              <a:t>a significant correlation (r=0.76, p&lt;0.0001) between the change in DAR occupancy and cocaine craving scores. </a:t>
            </a:r>
          </a:p>
          <a:p>
            <a:pPr eaLnBrk="1" hangingPunct="1">
              <a:lnSpc>
                <a:spcPct val="80000"/>
              </a:lnSpc>
            </a:pPr>
            <a:endParaRPr lang="en-US" dirty="0" smtClean="0">
              <a:solidFill>
                <a:schemeClr val="bg1"/>
              </a:solidFill>
            </a:endParaRPr>
          </a:p>
          <a:p>
            <a:pPr eaLnBrk="1" hangingPunct="1">
              <a:lnSpc>
                <a:spcPct val="80000"/>
              </a:lnSpc>
            </a:pPr>
            <a:r>
              <a:rPr lang="en-US" sz="1800" dirty="0" smtClean="0">
                <a:solidFill>
                  <a:schemeClr val="bg1"/>
                </a:solidFill>
              </a:rPr>
              <a:t>Comparison </a:t>
            </a:r>
            <a:r>
              <a:rPr lang="en-US" sz="1800" dirty="0" smtClean="0">
                <a:solidFill>
                  <a:schemeClr val="bg1"/>
                </a:solidFill>
              </a:rPr>
              <a:t>of </a:t>
            </a:r>
            <a:r>
              <a:rPr lang="en-US" sz="1800" dirty="0" smtClean="0">
                <a:solidFill>
                  <a:schemeClr val="bg1"/>
                </a:solidFill>
              </a:rPr>
              <a:t>Rt. vs</a:t>
            </a:r>
            <a:r>
              <a:rPr lang="en-US" sz="1800" dirty="0" smtClean="0">
                <a:solidFill>
                  <a:schemeClr val="bg1"/>
                </a:solidFill>
              </a:rPr>
              <a:t>. </a:t>
            </a:r>
            <a:r>
              <a:rPr lang="en-US" sz="1800" dirty="0" smtClean="0">
                <a:solidFill>
                  <a:schemeClr val="bg1"/>
                </a:solidFill>
              </a:rPr>
              <a:t>Lt. </a:t>
            </a:r>
            <a:r>
              <a:rPr lang="en-US" sz="1800" dirty="0" smtClean="0">
                <a:solidFill>
                  <a:schemeClr val="bg1"/>
                </a:solidFill>
              </a:rPr>
              <a:t>anterior </a:t>
            </a:r>
            <a:r>
              <a:rPr lang="en-US" sz="1800" dirty="0" err="1" smtClean="0">
                <a:solidFill>
                  <a:schemeClr val="bg1"/>
                </a:solidFill>
              </a:rPr>
              <a:t>putamen</a:t>
            </a:r>
            <a:r>
              <a:rPr lang="en-US" sz="1800" dirty="0" smtClean="0">
                <a:solidFill>
                  <a:schemeClr val="bg1"/>
                </a:solidFill>
              </a:rPr>
              <a:t> showed that </a:t>
            </a:r>
            <a:r>
              <a:rPr lang="en-US" sz="1800" dirty="0" smtClean="0">
                <a:solidFill>
                  <a:schemeClr val="bg1"/>
                </a:solidFill>
              </a:rPr>
              <a:t>relationship </a:t>
            </a:r>
            <a:r>
              <a:rPr lang="en-US" sz="1800" dirty="0" smtClean="0">
                <a:solidFill>
                  <a:schemeClr val="bg1"/>
                </a:solidFill>
              </a:rPr>
              <a:t>between DAR occupancy and </a:t>
            </a:r>
            <a:r>
              <a:rPr lang="en-US" sz="1800" dirty="0" smtClean="0">
                <a:solidFill>
                  <a:schemeClr val="bg1"/>
                </a:solidFill>
              </a:rPr>
              <a:t>craving </a:t>
            </a:r>
            <a:r>
              <a:rPr lang="en-US" sz="1800" dirty="0" smtClean="0">
                <a:solidFill>
                  <a:schemeClr val="bg1"/>
                </a:solidFill>
              </a:rPr>
              <a:t>score was significantly </a:t>
            </a:r>
            <a:r>
              <a:rPr lang="en-US" sz="1800" dirty="0" smtClean="0">
                <a:solidFill>
                  <a:schemeClr val="bg1"/>
                </a:solidFill>
              </a:rPr>
              <a:t>stronger, </a:t>
            </a:r>
            <a:r>
              <a:rPr lang="en-US" sz="1800" dirty="0" smtClean="0">
                <a:solidFill>
                  <a:schemeClr val="bg1"/>
                </a:solidFill>
              </a:rPr>
              <a:t>Lt </a:t>
            </a:r>
            <a:r>
              <a:rPr lang="en-US" sz="1800" dirty="0" smtClean="0">
                <a:solidFill>
                  <a:schemeClr val="bg1"/>
                </a:solidFill>
              </a:rPr>
              <a:t>anterior </a:t>
            </a:r>
            <a:r>
              <a:rPr lang="en-US" sz="1800" dirty="0" err="1" smtClean="0">
                <a:solidFill>
                  <a:schemeClr val="bg1"/>
                </a:solidFill>
              </a:rPr>
              <a:t>putamen</a:t>
            </a:r>
            <a:r>
              <a:rPr lang="en-US" sz="1800" dirty="0" smtClean="0">
                <a:solidFill>
                  <a:schemeClr val="bg1"/>
                </a:solidFill>
              </a:rPr>
              <a:t> </a:t>
            </a:r>
            <a:r>
              <a:rPr lang="en-US" sz="1800" dirty="0" smtClean="0">
                <a:solidFill>
                  <a:schemeClr val="bg1"/>
                </a:solidFill>
              </a:rPr>
              <a:t>vs. </a:t>
            </a:r>
            <a:r>
              <a:rPr lang="en-US" sz="1800" dirty="0" err="1" smtClean="0">
                <a:solidFill>
                  <a:schemeClr val="bg1"/>
                </a:solidFill>
              </a:rPr>
              <a:t>Rt</a:t>
            </a:r>
            <a:r>
              <a:rPr lang="en-US" sz="1800" dirty="0" smtClean="0">
                <a:solidFill>
                  <a:schemeClr val="bg1"/>
                </a:solidFill>
              </a:rPr>
              <a:t> (p&lt;0.005</a:t>
            </a:r>
            <a:r>
              <a:rPr lang="en-US" dirty="0" smtClean="0">
                <a:solidFill>
                  <a:schemeClr val="bg1"/>
                </a:solidFill>
              </a:rPr>
              <a:t>).</a:t>
            </a:r>
          </a:p>
          <a:p>
            <a:pPr eaLnBrk="1" hangingPunct="1">
              <a:lnSpc>
                <a:spcPct val="80000"/>
              </a:lnSpc>
            </a:pPr>
            <a:endParaRPr lang="en-US" sz="1800" dirty="0" smtClean="0">
              <a:solidFill>
                <a:schemeClr val="bg1"/>
              </a:solidFill>
            </a:endParaRPr>
          </a:p>
          <a:p>
            <a:pPr eaLnBrk="1" hangingPunct="1">
              <a:lnSpc>
                <a:spcPct val="80000"/>
              </a:lnSpc>
              <a:buFont typeface="Arial" charset="0"/>
              <a:buChar char="•"/>
            </a:pPr>
            <a:endParaRPr lang="en-US" sz="1800" dirty="0" smtClean="0">
              <a:solidFill>
                <a:schemeClr val="bg1"/>
              </a:solidFill>
            </a:endParaRPr>
          </a:p>
          <a:p>
            <a:pPr eaLnBrk="1" hangingPunct="1">
              <a:lnSpc>
                <a:spcPct val="80000"/>
              </a:lnSpc>
            </a:pPr>
            <a:endParaRPr lang="en-US" sz="1800" dirty="0" smtClean="0">
              <a:solidFill>
                <a:schemeClr val="bg1"/>
              </a:solidFill>
            </a:endParaRPr>
          </a:p>
        </p:txBody>
      </p:sp>
      <p:pic>
        <p:nvPicPr>
          <p:cNvPr id="6042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0"/>
            <a:ext cx="3813175" cy="418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426"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
        <p:nvSpPr>
          <p:cNvPr id="60427"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61801"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00" y="1981200"/>
            <a:ext cx="9144000" cy="430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1802"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
        <p:nvSpPr>
          <p:cNvPr id="161803" name="Title 1"/>
          <p:cNvSpPr>
            <a:spLocks/>
          </p:cNvSpPr>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016000" indent="-1016000">
              <a:buFont typeface="Calibri" pitchFamily="34" charset="0"/>
              <a:buAutoNum type="romanUcPeriod" startAt="2"/>
            </a:pPr>
            <a:r>
              <a:rPr lang="en-US" sz="3600">
                <a:solidFill>
                  <a:srgbClr val="FFFF00"/>
                </a:solidFill>
                <a:latin typeface="Calibri" pitchFamily="34" charset="0"/>
              </a:rPr>
              <a:t>Results</a:t>
            </a:r>
            <a:endParaRPr lang="en-US" sz="1400" i="1">
              <a:solidFill>
                <a:srgbClr val="33CC33"/>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Limitations</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3844"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2573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7145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1717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6289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30861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5433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40005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AutoNum type="arabicParenR"/>
            </a:pPr>
            <a:r>
              <a:rPr lang="en-US" sz="2400">
                <a:solidFill>
                  <a:schemeClr val="bg1"/>
                </a:solidFill>
              </a:rPr>
              <a:t>1) </a:t>
            </a:r>
            <a:r>
              <a:rPr lang="en-US" sz="2000">
                <a:solidFill>
                  <a:schemeClr val="bg1"/>
                </a:solidFill>
              </a:rPr>
              <a:t>Rating craving</a:t>
            </a:r>
          </a:p>
          <a:p>
            <a:pPr hangingPunct="0">
              <a:lnSpc>
                <a:spcPct val="93000"/>
              </a:lnSpc>
              <a:buClr>
                <a:srgbClr val="000000"/>
              </a:buClr>
              <a:buSzPct val="45000"/>
              <a:buFont typeface="Wingdings" pitchFamily="2" charset="2"/>
              <a:buNone/>
            </a:pPr>
            <a:r>
              <a:rPr lang="en-US" sz="2000">
                <a:solidFill>
                  <a:schemeClr val="bg1"/>
                </a:solidFill>
              </a:rPr>
              <a:t>	2) Scan order</a:t>
            </a:r>
          </a:p>
          <a:p>
            <a:pPr hangingPunct="0">
              <a:lnSpc>
                <a:spcPct val="93000"/>
              </a:lnSpc>
              <a:buClr>
                <a:srgbClr val="000000"/>
              </a:buClr>
              <a:buSzPct val="45000"/>
              <a:buFont typeface="Wingdings" pitchFamily="2" charset="2"/>
              <a:buNone/>
            </a:pPr>
            <a:r>
              <a:rPr lang="en-US" sz="2000">
                <a:solidFill>
                  <a:schemeClr val="bg1"/>
                </a:solidFill>
              </a:rPr>
              <a:t>	3) Diurnal dopamine fluctuation</a:t>
            </a:r>
          </a:p>
          <a:p>
            <a:pPr hangingPunct="0">
              <a:lnSpc>
                <a:spcPct val="93000"/>
              </a:lnSpc>
              <a:buClr>
                <a:srgbClr val="000000"/>
              </a:buClr>
              <a:buSzPct val="45000"/>
              <a:buFont typeface="Wingdings" pitchFamily="2" charset="2"/>
              <a:buNone/>
            </a:pPr>
            <a:r>
              <a:rPr lang="en-US" sz="2000">
                <a:solidFill>
                  <a:schemeClr val="bg1"/>
                </a:solidFill>
              </a:rPr>
              <a:t>	4) nicotine (cigarette smoking)</a:t>
            </a:r>
          </a:p>
          <a:p>
            <a:pPr hangingPunct="0">
              <a:lnSpc>
                <a:spcPct val="93000"/>
              </a:lnSpc>
              <a:buClr>
                <a:srgbClr val="000000"/>
              </a:buClr>
              <a:buSzPct val="45000"/>
              <a:buFont typeface="Wingdings" pitchFamily="2" charset="2"/>
              <a:buNone/>
            </a:pPr>
            <a:r>
              <a:rPr lang="en-US" sz="2000">
                <a:solidFill>
                  <a:schemeClr val="bg1"/>
                </a:solidFill>
              </a:rPr>
              <a:t>	5) Statistical power to detect laterality</a:t>
            </a:r>
          </a:p>
          <a:p>
            <a:pPr lvl="1" hangingPunct="0">
              <a:lnSpc>
                <a:spcPct val="93000"/>
              </a:lnSpc>
              <a:buClr>
                <a:srgbClr val="000000"/>
              </a:buClr>
              <a:buSzPct val="45000"/>
              <a:buFontTx/>
              <a:buChar char="•"/>
            </a:pPr>
            <a:endParaRPr lang="en-US" sz="20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63846"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a:xfrm>
            <a:off x="457200" y="381000"/>
            <a:ext cx="8229600" cy="1143000"/>
          </a:xfrm>
        </p:spPr>
        <p:txBody>
          <a:bodyPr/>
          <a:lstStyle/>
          <a:p>
            <a:pPr marL="1016000" indent="-1016000" algn="l" eaLnBrk="1" hangingPunct="1">
              <a:buFont typeface="Calibri" pitchFamily="34" charset="0"/>
              <a:buAutoNum type="romanUcPeriod" startAt="2"/>
            </a:pPr>
            <a:r>
              <a:rPr lang="en-US" sz="3600" smtClean="0">
                <a:solidFill>
                  <a:srgbClr val="FFFF00"/>
                </a:solidFill>
              </a:rPr>
              <a:t>Summary</a:t>
            </a:r>
            <a:endParaRPr lang="en-US" sz="1400" i="1" smtClean="0">
              <a:solidFill>
                <a:srgbClr val="33CC33"/>
              </a:solidFill>
            </a:endParaRP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5892" name="Text Box 12"/>
          <p:cNvSpPr txBox="1">
            <a:spLocks noChangeArrowheads="1"/>
          </p:cNvSpPr>
          <p:nvPr/>
        </p:nvSpPr>
        <p:spPr bwMode="auto">
          <a:xfrm>
            <a:off x="228600" y="2952750"/>
            <a:ext cx="90678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92" name="Text Box 12"/>
          <p:cNvSpPr txBox="1">
            <a:spLocks noChangeArrowheads="1"/>
          </p:cNvSpPr>
          <p:nvPr/>
        </p:nvSpPr>
        <p:spPr bwMode="auto">
          <a:xfrm>
            <a:off x="304800" y="2185988"/>
            <a:ext cx="8686800" cy="3148012"/>
          </a:xfrm>
          <a:prstGeom prst="rect">
            <a:avLst/>
          </a:prstGeom>
          <a:noFill/>
          <a:ln w="9525">
            <a:noFill/>
            <a:round/>
            <a:headEnd/>
            <a:tailEnd/>
          </a:ln>
          <a:effec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8001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2573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7145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1717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6289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30861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5433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4000500" indent="-3429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AutoNum type="arabicParenR"/>
            </a:pPr>
            <a:endParaRPr lang="en-US" sz="2400">
              <a:solidFill>
                <a:schemeClr val="bg1"/>
              </a:solidFill>
            </a:endParaRPr>
          </a:p>
          <a:p>
            <a:pPr hangingPunct="0">
              <a:lnSpc>
                <a:spcPct val="93000"/>
              </a:lnSpc>
              <a:buClr>
                <a:srgbClr val="000000"/>
              </a:buClr>
              <a:buSzPct val="45000"/>
              <a:buFont typeface="Wingdings" pitchFamily="2" charset="2"/>
              <a:buAutoNum type="arabicParenR"/>
            </a:pPr>
            <a:endParaRPr lang="en-US" sz="2400">
              <a:solidFill>
                <a:schemeClr val="bg1"/>
              </a:solidFill>
            </a:endParaRPr>
          </a:p>
          <a:p>
            <a:pPr hangingPunct="0">
              <a:lnSpc>
                <a:spcPct val="93000"/>
              </a:lnSpc>
              <a:buClr>
                <a:srgbClr val="000000"/>
              </a:buClr>
              <a:buSzPct val="45000"/>
              <a:buFont typeface="Wingdings" pitchFamily="2" charset="2"/>
              <a:buAutoNum type="arabicParenR"/>
            </a:pPr>
            <a:r>
              <a:rPr lang="en-US" sz="2400">
                <a:solidFill>
                  <a:schemeClr val="bg1"/>
                </a:solidFill>
              </a:rPr>
              <a:t>1) </a:t>
            </a:r>
            <a:r>
              <a:rPr lang="en-US" sz="2000">
                <a:solidFill>
                  <a:schemeClr val="bg1"/>
                </a:solidFill>
              </a:rPr>
              <a:t>Changes in DAR occupancy can provide a surrogate marker for drug 	craving</a:t>
            </a:r>
          </a:p>
          <a:p>
            <a:pPr hangingPunct="0">
              <a:lnSpc>
                <a:spcPct val="93000"/>
              </a:lnSpc>
              <a:buClr>
                <a:srgbClr val="000000"/>
              </a:buClr>
              <a:buSzPct val="45000"/>
              <a:buFont typeface="Wingdings" pitchFamily="2" charset="2"/>
              <a:buNone/>
            </a:pPr>
            <a:r>
              <a:rPr lang="en-US" sz="2000">
                <a:solidFill>
                  <a:schemeClr val="bg1"/>
                </a:solidFill>
              </a:rPr>
              <a:t>	2)  Technique may be useful in studying other motivational states linked to 	dopamine</a:t>
            </a:r>
          </a:p>
          <a:p>
            <a:pPr hangingPunct="0">
              <a:lnSpc>
                <a:spcPct val="93000"/>
              </a:lnSpc>
              <a:buClr>
                <a:srgbClr val="000000"/>
              </a:buClr>
              <a:buSzPct val="45000"/>
              <a:buFont typeface="Wingdings" pitchFamily="2" charset="2"/>
              <a:buNone/>
            </a:pPr>
            <a:r>
              <a:rPr lang="en-US" sz="2000">
                <a:solidFill>
                  <a:schemeClr val="bg1"/>
                </a:solidFill>
              </a:rPr>
              <a:t>	3) 	Data demonstrates the importance of the dorsal striatal dopamine 	system in automated habitual behavior.</a:t>
            </a:r>
          </a:p>
          <a:p>
            <a:pPr lvl="1" hangingPunct="0">
              <a:lnSpc>
                <a:spcPct val="93000"/>
              </a:lnSpc>
              <a:buClr>
                <a:srgbClr val="000000"/>
              </a:buClr>
              <a:buSzPct val="45000"/>
              <a:buFontTx/>
              <a:buChar char="•"/>
            </a:pPr>
            <a:endParaRPr lang="en-US" sz="2000">
              <a:solidFill>
                <a:schemeClr val="bg1"/>
              </a:solidFill>
            </a:endParaRPr>
          </a:p>
          <a:p>
            <a:pPr hangingPunct="0">
              <a:lnSpc>
                <a:spcPct val="93000"/>
              </a:lnSpc>
              <a:buClr>
                <a:srgbClr val="000000"/>
              </a:buClr>
              <a:buSzPct val="45000"/>
              <a:buFont typeface="Wingdings" pitchFamily="2" charset="2"/>
              <a:buNone/>
            </a:pPr>
            <a:r>
              <a:rPr lang="en-US" sz="2400">
                <a:solidFill>
                  <a:schemeClr val="bg1"/>
                </a:solidFill>
              </a:rPr>
              <a:t>	</a:t>
            </a:r>
          </a:p>
          <a:p>
            <a:pPr hangingPunct="0">
              <a:lnSpc>
                <a:spcPct val="93000"/>
              </a:lnSpc>
              <a:buClr>
                <a:srgbClr val="000000"/>
              </a:buClr>
              <a:buSzPct val="45000"/>
              <a:buFont typeface="Wingdings" pitchFamily="2" charset="2"/>
              <a:buNone/>
            </a:pPr>
            <a:endParaRPr lang="en-US" sz="24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r>
              <a:rPr lang="en-US" sz="2000">
                <a:solidFill>
                  <a:schemeClr val="bg1"/>
                </a:solidFill>
              </a:rPr>
              <a:t>  </a:t>
            </a: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2000">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lvl="1" hangingPunct="0">
              <a:lnSpc>
                <a:spcPct val="93000"/>
              </a:lnSpc>
              <a:buClr>
                <a:srgbClr val="000000"/>
              </a:buClr>
              <a:buSzPct val="45000"/>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US" sz="1600" i="1">
              <a:solidFill>
                <a:schemeClr val="bg1"/>
              </a:solidFill>
            </a:endParaRPr>
          </a:p>
          <a:p>
            <a:pPr hangingPunct="0">
              <a:lnSpc>
                <a:spcPct val="93000"/>
              </a:lnSpc>
              <a:buClr>
                <a:srgbClr val="000000"/>
              </a:buClr>
              <a:buSzPct val="45000"/>
              <a:buFont typeface="Wingdings" pitchFamily="2" charset="2"/>
              <a:buNone/>
            </a:pPr>
            <a:endParaRPr lang="en-GB" sz="1600" i="1">
              <a:solidFill>
                <a:schemeClr val="bg1"/>
              </a:solidFill>
            </a:endParaRPr>
          </a:p>
        </p:txBody>
      </p:sp>
      <p:sp>
        <p:nvSpPr>
          <p:cNvPr id="165894" name="Text Box 5"/>
          <p:cNvSpPr txBox="1">
            <a:spLocks noChangeArrowheads="1"/>
          </p:cNvSpPr>
          <p:nvPr/>
        </p:nvSpPr>
        <p:spPr bwMode="auto">
          <a:xfrm>
            <a:off x="3962400" y="6400800"/>
            <a:ext cx="510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6699FF"/>
                </a:solidFill>
              </a:rPr>
              <a:t>Wong et al. (2006) Neuropsychopharm. 31:2716-27</a:t>
            </a:r>
            <a:endParaRPr lang="en-US" sz="1600" b="1">
              <a:solidFill>
                <a:srgbClr val="6699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3600" dirty="0" smtClean="0">
                <a:solidFill>
                  <a:srgbClr val="FFFF00"/>
                </a:solidFill>
              </a:rPr>
              <a:t>Drug-induced DA increases in the human brain </a:t>
            </a:r>
            <a:r>
              <a:rPr lang="en-US" sz="3600" dirty="0" smtClean="0">
                <a:solidFill>
                  <a:srgbClr val="FFFF00"/>
                </a:solidFill>
              </a:rPr>
              <a:t>and reinforcement</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sz="1400" i="1" dirty="0" err="1" smtClean="0">
                <a:solidFill>
                  <a:srgbClr val="33CC33"/>
                </a:solidFill>
              </a:rPr>
              <a:t>Volkow</a:t>
            </a:r>
            <a:r>
              <a:rPr lang="en-US" sz="1400" i="1" dirty="0" smtClean="0">
                <a:solidFill>
                  <a:srgbClr val="33CC33"/>
                </a:solidFill>
              </a:rPr>
              <a:t> et al. 2009, </a:t>
            </a:r>
            <a:r>
              <a:rPr lang="en-US" sz="1400" i="1" dirty="0" err="1" smtClean="0">
                <a:solidFill>
                  <a:srgbClr val="33CC33"/>
                </a:solidFill>
              </a:rPr>
              <a:t>Neuropharm</a:t>
            </a:r>
            <a:r>
              <a:rPr lang="en-US" sz="1400" i="1" dirty="0" smtClean="0">
                <a:solidFill>
                  <a:srgbClr val="33CC33"/>
                </a:solidFill>
              </a:rPr>
              <a:t>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0483" name="Text Box 12"/>
          <p:cNvSpPr txBox="1">
            <a:spLocks noChangeArrowheads="1"/>
          </p:cNvSpPr>
          <p:nvPr/>
        </p:nvSpPr>
        <p:spPr bwMode="auto">
          <a:xfrm>
            <a:off x="228600" y="2952750"/>
            <a:ext cx="8686800"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0484" name="Rectangle 6"/>
          <p:cNvSpPr>
            <a:spLocks noChangeArrowheads="1"/>
          </p:cNvSpPr>
          <p:nvPr/>
        </p:nvSpPr>
        <p:spPr bwMode="auto">
          <a:xfrm>
            <a:off x="685800" y="2286000"/>
            <a:ext cx="76200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 typeface="Arial" charset="0"/>
              <a:buChar char="•"/>
            </a:pPr>
            <a:r>
              <a:rPr lang="en-GB" dirty="0">
                <a:solidFill>
                  <a:schemeClr val="bg1"/>
                </a:solidFill>
              </a:rPr>
              <a:t> PET and specific D2 DA receptor </a:t>
            </a:r>
            <a:r>
              <a:rPr lang="en-GB" dirty="0" err="1">
                <a:solidFill>
                  <a:schemeClr val="bg1"/>
                </a:solidFill>
              </a:rPr>
              <a:t>ligands</a:t>
            </a:r>
            <a:r>
              <a:rPr lang="en-GB" dirty="0">
                <a:solidFill>
                  <a:schemeClr val="bg1"/>
                </a:solidFill>
              </a:rPr>
              <a:t> </a:t>
            </a:r>
          </a:p>
          <a:p>
            <a:pPr lvl="1"/>
            <a:r>
              <a:rPr lang="en-GB" dirty="0">
                <a:solidFill>
                  <a:schemeClr val="bg1"/>
                </a:solidFill>
              </a:rPr>
              <a:t>	(e.g., [11C]</a:t>
            </a:r>
            <a:r>
              <a:rPr lang="en-GB" dirty="0" err="1">
                <a:solidFill>
                  <a:schemeClr val="bg1"/>
                </a:solidFill>
              </a:rPr>
              <a:t>raclopride</a:t>
            </a:r>
            <a:r>
              <a:rPr lang="en-GB" dirty="0">
                <a:solidFill>
                  <a:schemeClr val="bg1"/>
                </a:solidFill>
              </a:rPr>
              <a:t>,  [18F]N-</a:t>
            </a:r>
            <a:r>
              <a:rPr lang="en-GB" dirty="0" err="1">
                <a:solidFill>
                  <a:schemeClr val="bg1"/>
                </a:solidFill>
              </a:rPr>
              <a:t>methylspiroperidol</a:t>
            </a:r>
            <a:r>
              <a:rPr lang="en-GB" dirty="0">
                <a:solidFill>
                  <a:schemeClr val="bg1"/>
                </a:solidFill>
              </a:rPr>
              <a:t>) study:</a:t>
            </a:r>
            <a:endParaRPr lang="en-US" dirty="0">
              <a:solidFill>
                <a:schemeClr val="bg1"/>
              </a:solidFill>
            </a:endParaRPr>
          </a:p>
          <a:p>
            <a:r>
              <a:rPr lang="en-GB" dirty="0">
                <a:solidFill>
                  <a:schemeClr val="bg1"/>
                </a:solidFill>
              </a:rPr>
              <a:t>	 </a:t>
            </a:r>
            <a:endParaRPr lang="en-US" dirty="0">
              <a:solidFill>
                <a:schemeClr val="bg1"/>
              </a:solidFill>
            </a:endParaRPr>
          </a:p>
          <a:p>
            <a:r>
              <a:rPr lang="en-GB" dirty="0">
                <a:solidFill>
                  <a:schemeClr val="bg1"/>
                </a:solidFill>
              </a:rPr>
              <a:t>	- drug modulation of DA </a:t>
            </a:r>
            <a:endParaRPr lang="en-US" dirty="0">
              <a:solidFill>
                <a:schemeClr val="bg1"/>
              </a:solidFill>
            </a:endParaRPr>
          </a:p>
          <a:p>
            <a:r>
              <a:rPr lang="en-GB" dirty="0">
                <a:solidFill>
                  <a:schemeClr val="bg1"/>
                </a:solidFill>
              </a:rPr>
              <a:t>	- reinforcement</a:t>
            </a:r>
          </a:p>
          <a:p>
            <a:endParaRPr lang="en-US" dirty="0">
              <a:solidFill>
                <a:schemeClr val="bg1"/>
              </a:solidFill>
            </a:endParaRPr>
          </a:p>
          <a:p>
            <a:pPr lvl="1">
              <a:buFont typeface="Arial" charset="0"/>
              <a:buChar char="•"/>
            </a:pPr>
            <a:r>
              <a:rPr lang="en-GB" dirty="0">
                <a:solidFill>
                  <a:schemeClr val="bg1"/>
                </a:solidFill>
              </a:rPr>
              <a:t> Reinforcement defined as:</a:t>
            </a:r>
          </a:p>
          <a:p>
            <a:pPr lvl="1">
              <a:buFont typeface="Arial" charset="0"/>
              <a:buChar char="•"/>
            </a:pPr>
            <a:endParaRPr lang="en-US" dirty="0">
              <a:solidFill>
                <a:schemeClr val="bg1"/>
              </a:solidFill>
            </a:endParaRPr>
          </a:p>
          <a:p>
            <a:r>
              <a:rPr lang="en-GB" dirty="0">
                <a:solidFill>
                  <a:schemeClr val="bg1"/>
                </a:solidFill>
              </a:rPr>
              <a:t>	- </a:t>
            </a:r>
            <a:r>
              <a:rPr lang="en-GB" dirty="0" err="1">
                <a:solidFill>
                  <a:schemeClr val="bg1"/>
                </a:solidFill>
              </a:rPr>
              <a:t>euphorigenicity</a:t>
            </a:r>
            <a:r>
              <a:rPr lang="en-GB" dirty="0">
                <a:solidFill>
                  <a:schemeClr val="bg1"/>
                </a:solidFill>
              </a:rPr>
              <a:t> effects</a:t>
            </a:r>
            <a:endParaRPr lang="en-US" dirty="0">
              <a:solidFill>
                <a:schemeClr val="bg1"/>
              </a:solidFill>
            </a:endParaRPr>
          </a:p>
          <a:p>
            <a:r>
              <a:rPr lang="en-GB" dirty="0">
                <a:solidFill>
                  <a:schemeClr val="bg1"/>
                </a:solidFill>
              </a:rPr>
              <a:t>	- high-inducement effects</a:t>
            </a:r>
            <a:endParaRPr lang="en-US" dirty="0">
              <a:solidFill>
                <a:schemeClr val="bg1"/>
              </a:solidFill>
            </a:endParaRPr>
          </a:p>
          <a:p>
            <a:r>
              <a:rPr lang="en-GB" dirty="0">
                <a:solidFill>
                  <a:schemeClr val="bg1"/>
                </a:solidFill>
              </a:rPr>
              <a:t>	- drug-liking effects </a:t>
            </a:r>
            <a:endParaRPr lang="en-US" dirty="0">
              <a:solidFill>
                <a:schemeClr val="bg1"/>
              </a:solidFill>
            </a:endParaRPr>
          </a:p>
        </p:txBody>
      </p:sp>
      <p:sp>
        <p:nvSpPr>
          <p:cNvPr id="20485" name="Text Box 5"/>
          <p:cNvSpPr txBox="1">
            <a:spLocks noChangeArrowheads="1"/>
          </p:cNvSpPr>
          <p:nvPr/>
        </p:nvSpPr>
        <p:spPr bwMode="auto">
          <a:xfrm>
            <a:off x="4876800" y="6400800"/>
            <a:ext cx="4229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600" i="1">
                <a:solidFill>
                  <a:srgbClr val="00B0F0"/>
                </a:solidFill>
              </a:rPr>
              <a:t>Volkow et al., Neuropharmacol 2009 56:3-8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3600" dirty="0" smtClean="0">
                <a:solidFill>
                  <a:srgbClr val="FFFF00"/>
                </a:solidFill>
              </a:rPr>
              <a:t>Drug-induced DA increases in the human brain </a:t>
            </a:r>
            <a:r>
              <a:rPr lang="en-US" sz="3600" dirty="0" smtClean="0">
                <a:solidFill>
                  <a:srgbClr val="FFFF00"/>
                </a:solidFill>
              </a:rPr>
              <a:t>and </a:t>
            </a:r>
            <a:r>
              <a:rPr lang="en-US" sz="3600" dirty="0" smtClean="0">
                <a:solidFill>
                  <a:srgbClr val="FFFF00"/>
                </a:solidFill>
              </a:rPr>
              <a:t>reinforcement</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sz="1400" i="1" dirty="0" err="1" smtClean="0">
                <a:solidFill>
                  <a:srgbClr val="33CC33"/>
                </a:solidFill>
              </a:rPr>
              <a:t>Volkow</a:t>
            </a:r>
            <a:r>
              <a:rPr lang="en-US" sz="1400" i="1" dirty="0" smtClean="0">
                <a:solidFill>
                  <a:srgbClr val="33CC33"/>
                </a:solidFill>
              </a:rPr>
              <a:t> et al. 2009, </a:t>
            </a:r>
            <a:r>
              <a:rPr lang="en-US" sz="1400" i="1" dirty="0" err="1" smtClean="0">
                <a:solidFill>
                  <a:srgbClr val="33CC33"/>
                </a:solidFill>
              </a:rPr>
              <a:t>Neuropharm</a:t>
            </a:r>
            <a:r>
              <a:rPr lang="en-US" sz="1400" i="1" dirty="0" smtClean="0">
                <a:solidFill>
                  <a:srgbClr val="33CC33"/>
                </a:solidFill>
              </a:rPr>
              <a:t>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1507" name="Text Box 12"/>
          <p:cNvSpPr txBox="1">
            <a:spLocks noChangeArrowheads="1"/>
          </p:cNvSpPr>
          <p:nvPr/>
        </p:nvSpPr>
        <p:spPr bwMode="auto">
          <a:xfrm>
            <a:off x="228600" y="2952750"/>
            <a:ext cx="8686800"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21508" name="Rectangle 6"/>
          <p:cNvSpPr>
            <a:spLocks noChangeArrowheads="1"/>
          </p:cNvSpPr>
          <p:nvPr/>
        </p:nvSpPr>
        <p:spPr bwMode="auto">
          <a:xfrm>
            <a:off x="685800" y="2286000"/>
            <a:ext cx="76200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 typeface="Arial" charset="0"/>
              <a:buChar char="•"/>
            </a:pPr>
            <a:r>
              <a:rPr lang="en-GB">
                <a:solidFill>
                  <a:schemeClr val="bg1"/>
                </a:solidFill>
              </a:rPr>
              <a:t> </a:t>
            </a:r>
            <a:r>
              <a:rPr lang="en-US">
                <a:solidFill>
                  <a:schemeClr val="bg1"/>
                </a:solidFill>
              </a:rPr>
              <a:t>IV stimulant MP (0.5 mg/kg) is cocaine-like</a:t>
            </a:r>
            <a:r>
              <a:rPr lang="en-GB">
                <a:solidFill>
                  <a:schemeClr val="bg1"/>
                </a:solidFill>
              </a:rPr>
              <a:t> </a:t>
            </a:r>
            <a:endParaRPr lang="en-US">
              <a:solidFill>
                <a:schemeClr val="bg1"/>
              </a:solidFill>
            </a:endParaRPr>
          </a:p>
          <a:p>
            <a:r>
              <a:rPr lang="en-GB">
                <a:solidFill>
                  <a:schemeClr val="bg1"/>
                </a:solidFill>
              </a:rPr>
              <a:t>	- </a:t>
            </a:r>
            <a:r>
              <a:rPr lang="en-GB">
                <a:solidFill>
                  <a:schemeClr val="bg1"/>
                </a:solidFill>
                <a:sym typeface="Symbol" pitchFamily="18" charset="2"/>
              </a:rPr>
              <a:t> </a:t>
            </a:r>
            <a:r>
              <a:rPr lang="en-GB">
                <a:solidFill>
                  <a:schemeClr val="bg1"/>
                </a:solidFill>
              </a:rPr>
              <a:t>DA via DAT blockade </a:t>
            </a:r>
          </a:p>
          <a:p>
            <a:endParaRPr lang="en-US">
              <a:solidFill>
                <a:schemeClr val="bg1"/>
              </a:solidFill>
            </a:endParaRPr>
          </a:p>
          <a:p>
            <a:pPr lvl="1">
              <a:buFont typeface="Arial" charset="0"/>
              <a:buChar char="•"/>
            </a:pPr>
            <a:r>
              <a:rPr lang="en-GB">
                <a:solidFill>
                  <a:schemeClr val="bg1"/>
                </a:solidFill>
              </a:rPr>
              <a:t> IV stimulant Amphet (0.3 mg/kg) is methamphet-like</a:t>
            </a:r>
          </a:p>
          <a:p>
            <a:pPr lvl="2"/>
            <a:r>
              <a:rPr lang="en-GB">
                <a:solidFill>
                  <a:schemeClr val="bg1"/>
                </a:solidFill>
              </a:rPr>
              <a:t>- </a:t>
            </a:r>
            <a:r>
              <a:rPr lang="en-GB">
                <a:solidFill>
                  <a:schemeClr val="bg1"/>
                </a:solidFill>
                <a:sym typeface="Symbol" pitchFamily="18" charset="2"/>
              </a:rPr>
              <a:t> DA via DA release in terminals</a:t>
            </a:r>
            <a:endParaRPr lang="en-GB">
              <a:solidFill>
                <a:schemeClr val="bg1"/>
              </a:solidFill>
            </a:endParaRPr>
          </a:p>
          <a:p>
            <a:endParaRPr lang="en-US">
              <a:solidFill>
                <a:schemeClr val="bg1"/>
              </a:solidFill>
            </a:endParaRPr>
          </a:p>
          <a:p>
            <a:pPr lvl="1">
              <a:buFont typeface="Arial" charset="0"/>
              <a:buChar char="•"/>
            </a:pPr>
            <a:r>
              <a:rPr lang="en-GB">
                <a:solidFill>
                  <a:schemeClr val="bg1"/>
                </a:solidFill>
              </a:rPr>
              <a:t>  Both IV stimulants </a:t>
            </a:r>
            <a:r>
              <a:rPr lang="en-GB">
                <a:solidFill>
                  <a:schemeClr val="bg1"/>
                </a:solidFill>
                <a:sym typeface="Symbol" pitchFamily="18" charset="2"/>
              </a:rPr>
              <a:t></a:t>
            </a:r>
            <a:r>
              <a:rPr lang="en-GB">
                <a:solidFill>
                  <a:schemeClr val="bg1"/>
                </a:solidFill>
              </a:rPr>
              <a:t> </a:t>
            </a:r>
            <a:r>
              <a:rPr lang="en-GB">
                <a:solidFill>
                  <a:schemeClr val="bg1"/>
                </a:solidFill>
                <a:sym typeface="Symbol" pitchFamily="18" charset="2"/>
              </a:rPr>
              <a:t> extracellular DA in striatum</a:t>
            </a:r>
            <a:endParaRPr lang="en-US">
              <a:solidFill>
                <a:schemeClr val="bg1"/>
              </a:solidFill>
            </a:endParaRPr>
          </a:p>
          <a:p>
            <a:r>
              <a:rPr lang="en-GB">
                <a:solidFill>
                  <a:schemeClr val="bg1"/>
                </a:solidFill>
              </a:rPr>
              <a:t>	- euphoria and high-inducement effects</a:t>
            </a:r>
          </a:p>
          <a:p>
            <a:endParaRPr lang="en-GB">
              <a:solidFill>
                <a:schemeClr val="bg1"/>
              </a:solidFill>
            </a:endParaRPr>
          </a:p>
          <a:p>
            <a:r>
              <a:rPr lang="en-GB" u="sng">
                <a:solidFill>
                  <a:schemeClr val="bg1"/>
                </a:solidFill>
              </a:rPr>
              <a:t>On the other hand:</a:t>
            </a:r>
          </a:p>
          <a:p>
            <a:endParaRPr lang="en-US">
              <a:solidFill>
                <a:schemeClr val="bg1"/>
              </a:solidFill>
            </a:endParaRPr>
          </a:p>
          <a:p>
            <a:pPr lvl="1">
              <a:buFont typeface="Arial" charset="0"/>
              <a:buChar char="•"/>
            </a:pPr>
            <a:r>
              <a:rPr lang="en-GB">
                <a:solidFill>
                  <a:schemeClr val="bg1"/>
                </a:solidFill>
              </a:rPr>
              <a:t>PO MP (0.75 – 1.0 mg/kg) </a:t>
            </a:r>
            <a:r>
              <a:rPr lang="en-GB">
                <a:solidFill>
                  <a:schemeClr val="bg1"/>
                </a:solidFill>
                <a:sym typeface="Symbol" pitchFamily="18" charset="2"/>
              </a:rPr>
              <a:t></a:t>
            </a:r>
            <a:r>
              <a:rPr lang="en-GB">
                <a:solidFill>
                  <a:schemeClr val="bg1"/>
                </a:solidFill>
              </a:rPr>
              <a:t> </a:t>
            </a:r>
            <a:r>
              <a:rPr lang="en-GB">
                <a:solidFill>
                  <a:schemeClr val="bg1"/>
                </a:solidFill>
                <a:sym typeface="Symbol" pitchFamily="18" charset="2"/>
              </a:rPr>
              <a:t> DA, but is not reinforcing</a:t>
            </a:r>
            <a:endParaRPr lang="en-US">
              <a:solidFill>
                <a:schemeClr val="bg1"/>
              </a:solidFill>
            </a:endParaRPr>
          </a:p>
        </p:txBody>
      </p:sp>
      <p:sp>
        <p:nvSpPr>
          <p:cNvPr id="21509" name="Text Box 5"/>
          <p:cNvSpPr txBox="1">
            <a:spLocks noChangeArrowheads="1"/>
          </p:cNvSpPr>
          <p:nvPr/>
        </p:nvSpPr>
        <p:spPr bwMode="auto">
          <a:xfrm>
            <a:off x="4876800" y="6400800"/>
            <a:ext cx="4229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600" i="1">
                <a:solidFill>
                  <a:srgbClr val="00B0F0"/>
                </a:solidFill>
              </a:rPr>
              <a:t>Volkow et al., Neuropharmacol 2009 56:3-8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3600" dirty="0" smtClean="0">
                <a:solidFill>
                  <a:srgbClr val="FFFF00"/>
                </a:solidFill>
              </a:rPr>
              <a:t>Drug-induced DA increases in the human brain </a:t>
            </a:r>
            <a:r>
              <a:rPr lang="en-US" sz="3600" dirty="0" smtClean="0">
                <a:solidFill>
                  <a:srgbClr val="FFFF00"/>
                </a:solidFill>
              </a:rPr>
              <a:t>and </a:t>
            </a:r>
            <a:r>
              <a:rPr lang="en-US" sz="3600" dirty="0" smtClean="0">
                <a:solidFill>
                  <a:srgbClr val="FFFF00"/>
                </a:solidFill>
              </a:rPr>
              <a:t>reinforcement</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sz="1400" i="1" dirty="0" err="1" smtClean="0">
                <a:solidFill>
                  <a:srgbClr val="33CC33"/>
                </a:solidFill>
              </a:rPr>
              <a:t>Volkow</a:t>
            </a:r>
            <a:r>
              <a:rPr lang="en-US" sz="1400" i="1" dirty="0" smtClean="0">
                <a:solidFill>
                  <a:srgbClr val="33CC33"/>
                </a:solidFill>
              </a:rPr>
              <a:t> et al. 2009, </a:t>
            </a:r>
            <a:r>
              <a:rPr lang="en-US" sz="1400" i="1" dirty="0" err="1" smtClean="0">
                <a:solidFill>
                  <a:srgbClr val="33CC33"/>
                </a:solidFill>
              </a:rPr>
              <a:t>Neuropharm</a:t>
            </a:r>
            <a:r>
              <a:rPr lang="en-US" sz="1400" i="1" dirty="0" smtClean="0">
                <a:solidFill>
                  <a:srgbClr val="33CC33"/>
                </a:solidFill>
              </a:rPr>
              <a:t>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2531" name="Text Box 12"/>
          <p:cNvSpPr txBox="1">
            <a:spLocks noChangeArrowheads="1"/>
          </p:cNvSpPr>
          <p:nvPr/>
        </p:nvSpPr>
        <p:spPr bwMode="auto">
          <a:xfrm>
            <a:off x="228600" y="2952750"/>
            <a:ext cx="8686800"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pPr>
            <a:endParaRPr lang="en-GB" sz="1600">
              <a:solidFill>
                <a:schemeClr val="bg1"/>
              </a:solidFill>
            </a:endParaRPr>
          </a:p>
        </p:txBody>
      </p:sp>
      <p:sp>
        <p:nvSpPr>
          <p:cNvPr id="7" name="Rectangle 6"/>
          <p:cNvSpPr/>
          <p:nvPr/>
        </p:nvSpPr>
        <p:spPr>
          <a:xfrm>
            <a:off x="685800" y="2286000"/>
            <a:ext cx="8458200" cy="3446463"/>
          </a:xfrm>
          <a:prstGeom prst="rect">
            <a:avLst/>
          </a:prstGeom>
        </p:spPr>
        <p:txBody>
          <a:bodyPr>
            <a:spAutoFit/>
          </a:bodyPr>
          <a:lstStyle/>
          <a:p>
            <a:pPr lvl="1">
              <a:buFont typeface="Arial" pitchFamily="34" charset="0"/>
              <a:buChar char="•"/>
              <a:defRPr/>
            </a:pPr>
            <a:r>
              <a:rPr lang="en-GB" dirty="0">
                <a:solidFill>
                  <a:schemeClr val="bg1"/>
                </a:solidFill>
              </a:rPr>
              <a:t> </a:t>
            </a:r>
            <a:r>
              <a:rPr lang="en-US" sz="2000" i="1" u="sng" cap="small" dirty="0">
                <a:solidFill>
                  <a:srgbClr val="FF5050"/>
                </a:solidFill>
              </a:rPr>
              <a:t>Speed </a:t>
            </a:r>
            <a:r>
              <a:rPr lang="en-US" i="1" u="sng" cap="small" dirty="0">
                <a:solidFill>
                  <a:srgbClr val="FF5050"/>
                </a:solidFill>
              </a:rPr>
              <a:t>of Brain Entry</a:t>
            </a:r>
            <a:r>
              <a:rPr lang="en-US" dirty="0">
                <a:solidFill>
                  <a:schemeClr val="bg1"/>
                </a:solidFill>
              </a:rPr>
              <a:t> is key factor</a:t>
            </a:r>
          </a:p>
          <a:p>
            <a:pPr>
              <a:defRPr/>
            </a:pPr>
            <a:r>
              <a:rPr lang="en-GB" dirty="0">
                <a:solidFill>
                  <a:schemeClr val="bg1"/>
                </a:solidFill>
              </a:rPr>
              <a:t>	 </a:t>
            </a:r>
          </a:p>
          <a:p>
            <a:pPr>
              <a:defRPr/>
            </a:pPr>
            <a:endParaRPr lang="en-US" dirty="0">
              <a:solidFill>
                <a:schemeClr val="bg1"/>
              </a:solidFill>
            </a:endParaRPr>
          </a:p>
          <a:p>
            <a:pPr lvl="1">
              <a:buFont typeface="Arial" pitchFamily="34" charset="0"/>
              <a:buChar char="•"/>
              <a:defRPr/>
            </a:pPr>
            <a:r>
              <a:rPr lang="en-GB" dirty="0">
                <a:solidFill>
                  <a:schemeClr val="bg1"/>
                </a:solidFill>
              </a:rPr>
              <a:t> IV stimulant administration </a:t>
            </a:r>
            <a:r>
              <a:rPr lang="en-GB" dirty="0">
                <a:solidFill>
                  <a:schemeClr val="bg1"/>
                </a:solidFill>
                <a:sym typeface="Symbol"/>
              </a:rPr>
              <a:t> fast ∆ DA 	phasic DA firing   DA flux						       </a:t>
            </a:r>
            <a:r>
              <a:rPr lang="en-GB" i="1" dirty="0">
                <a:solidFill>
                  <a:schemeClr val="bg1"/>
                </a:solidFill>
                <a:sym typeface="Symbol"/>
              </a:rPr>
              <a:t>(30 </a:t>
            </a:r>
            <a:r>
              <a:rPr lang="en-GB" i="1" dirty="0" err="1">
                <a:solidFill>
                  <a:schemeClr val="bg1"/>
                </a:solidFill>
                <a:sym typeface="Symbol"/>
              </a:rPr>
              <a:t>hz</a:t>
            </a:r>
            <a:r>
              <a:rPr lang="en-GB" i="1" dirty="0">
                <a:solidFill>
                  <a:schemeClr val="bg1"/>
                </a:solidFill>
                <a:sym typeface="Symbol"/>
              </a:rPr>
              <a:t>)</a:t>
            </a:r>
            <a:endParaRPr lang="en-GB" i="1" dirty="0">
              <a:solidFill>
                <a:schemeClr val="bg1"/>
              </a:solidFill>
            </a:endParaRPr>
          </a:p>
          <a:p>
            <a:pPr lvl="2">
              <a:defRPr/>
            </a:pPr>
            <a:r>
              <a:rPr lang="en-GB" dirty="0">
                <a:solidFill>
                  <a:schemeClr val="bg1"/>
                </a:solidFill>
              </a:rPr>
              <a:t> </a:t>
            </a:r>
            <a:endParaRPr lang="en-US" dirty="0">
              <a:solidFill>
                <a:schemeClr val="bg1"/>
              </a:solidFill>
            </a:endParaRPr>
          </a:p>
          <a:p>
            <a:pPr lvl="1">
              <a:buFont typeface="Arial" pitchFamily="34" charset="0"/>
              <a:buChar char="•"/>
              <a:defRPr/>
            </a:pPr>
            <a:r>
              <a:rPr lang="en-GB" dirty="0">
                <a:solidFill>
                  <a:schemeClr val="bg1"/>
                </a:solidFill>
              </a:rPr>
              <a:t> PO stimulant administration </a:t>
            </a:r>
            <a:r>
              <a:rPr lang="en-GB" dirty="0">
                <a:solidFill>
                  <a:schemeClr val="bg1"/>
                </a:solidFill>
                <a:sym typeface="Symbol"/>
              </a:rPr>
              <a:t></a:t>
            </a:r>
            <a:r>
              <a:rPr lang="en-GB" dirty="0">
                <a:solidFill>
                  <a:schemeClr val="bg1"/>
                </a:solidFill>
              </a:rPr>
              <a:t> </a:t>
            </a:r>
            <a:r>
              <a:rPr lang="en-US" dirty="0">
                <a:solidFill>
                  <a:schemeClr val="bg1"/>
                </a:solidFill>
                <a:sym typeface="Symbol"/>
              </a:rPr>
              <a:t> slow </a:t>
            </a:r>
            <a:r>
              <a:rPr lang="en-GB" dirty="0">
                <a:solidFill>
                  <a:schemeClr val="bg1"/>
                </a:solidFill>
                <a:sym typeface="Symbol"/>
              </a:rPr>
              <a:t>∆ DA 	 tonic DA firing           DA</a:t>
            </a:r>
            <a:r>
              <a:rPr lang="en-GB" baseline="-25000" dirty="0">
                <a:solidFill>
                  <a:schemeClr val="bg1"/>
                </a:solidFill>
                <a:sym typeface="Symbol"/>
              </a:rPr>
              <a:t>SS</a:t>
            </a:r>
            <a:r>
              <a:rPr lang="en-GB" dirty="0">
                <a:solidFill>
                  <a:schemeClr val="bg1"/>
                </a:solidFill>
                <a:sym typeface="Symbol"/>
              </a:rPr>
              <a:t>							        </a:t>
            </a:r>
            <a:r>
              <a:rPr lang="en-GB" i="1" dirty="0">
                <a:solidFill>
                  <a:schemeClr val="bg1"/>
                </a:solidFill>
                <a:sym typeface="Symbol"/>
              </a:rPr>
              <a:t>(5 </a:t>
            </a:r>
            <a:r>
              <a:rPr lang="en-GB" i="1" dirty="0" err="1">
                <a:solidFill>
                  <a:schemeClr val="bg1"/>
                </a:solidFill>
                <a:sym typeface="Symbol"/>
              </a:rPr>
              <a:t>hz</a:t>
            </a:r>
            <a:r>
              <a:rPr lang="en-GB" i="1" dirty="0">
                <a:solidFill>
                  <a:schemeClr val="bg1"/>
                </a:solidFill>
                <a:sym typeface="Symbol"/>
              </a:rPr>
              <a:t>)</a:t>
            </a:r>
            <a:endParaRPr lang="en-GB" i="1" dirty="0">
              <a:solidFill>
                <a:schemeClr val="bg1"/>
              </a:solidFill>
            </a:endParaRPr>
          </a:p>
          <a:p>
            <a:pPr>
              <a:defRPr/>
            </a:pPr>
            <a:endParaRPr lang="en-GB" dirty="0">
              <a:solidFill>
                <a:schemeClr val="bg1"/>
              </a:solidFill>
            </a:endParaRPr>
          </a:p>
          <a:p>
            <a:pPr>
              <a:defRPr/>
            </a:pPr>
            <a:r>
              <a:rPr lang="en-GB" dirty="0">
                <a:solidFill>
                  <a:schemeClr val="bg1"/>
                </a:solidFill>
              </a:rPr>
              <a:t>          </a:t>
            </a:r>
            <a:r>
              <a:rPr lang="en-GB" u="sng" dirty="0">
                <a:solidFill>
                  <a:schemeClr val="bg1"/>
                </a:solidFill>
              </a:rPr>
              <a:t>Empirically:</a:t>
            </a:r>
          </a:p>
          <a:p>
            <a:pPr>
              <a:defRPr/>
            </a:pPr>
            <a:endParaRPr lang="en-US" dirty="0">
              <a:solidFill>
                <a:schemeClr val="bg1"/>
              </a:solidFill>
            </a:endParaRPr>
          </a:p>
          <a:p>
            <a:pPr lvl="1">
              <a:buFont typeface="Arial" pitchFamily="34" charset="0"/>
              <a:buChar char="•"/>
              <a:defRPr/>
            </a:pPr>
            <a:r>
              <a:rPr lang="en-GB" dirty="0">
                <a:solidFill>
                  <a:schemeClr val="bg1"/>
                </a:solidFill>
              </a:rPr>
              <a:t>Slow speed of entry </a:t>
            </a:r>
            <a:r>
              <a:rPr lang="en-GB" dirty="0">
                <a:solidFill>
                  <a:schemeClr val="bg1"/>
                </a:solidFill>
                <a:sym typeface="Symbol"/>
              </a:rPr>
              <a:t></a:t>
            </a:r>
            <a:r>
              <a:rPr lang="en-GB" dirty="0">
                <a:solidFill>
                  <a:schemeClr val="bg1"/>
                </a:solidFill>
              </a:rPr>
              <a:t> </a:t>
            </a:r>
            <a:r>
              <a:rPr lang="en-GB" dirty="0">
                <a:solidFill>
                  <a:schemeClr val="bg1"/>
                </a:solidFill>
                <a:sym typeface="Symbol"/>
              </a:rPr>
              <a:t> DA, but is not reinforcing</a:t>
            </a:r>
            <a:endParaRPr lang="en-US" dirty="0">
              <a:solidFill>
                <a:schemeClr val="bg1"/>
              </a:solidFill>
            </a:endParaRPr>
          </a:p>
        </p:txBody>
      </p:sp>
      <p:cxnSp>
        <p:nvCxnSpPr>
          <p:cNvPr id="10" name="Straight Arrow Connector 9"/>
          <p:cNvCxnSpPr/>
          <p:nvPr/>
        </p:nvCxnSpPr>
        <p:spPr>
          <a:xfrm>
            <a:off x="5486400" y="3352800"/>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15000" y="4165600"/>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5" name="Text Box 5"/>
          <p:cNvSpPr txBox="1">
            <a:spLocks noChangeArrowheads="1"/>
          </p:cNvSpPr>
          <p:nvPr/>
        </p:nvSpPr>
        <p:spPr bwMode="auto">
          <a:xfrm>
            <a:off x="4876800" y="6400800"/>
            <a:ext cx="4229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600" i="1">
                <a:solidFill>
                  <a:srgbClr val="00B0F0"/>
                </a:solidFill>
              </a:rPr>
              <a:t>Volkow et al., Neuropharmacol 2009 56:3-8</a:t>
            </a:r>
          </a:p>
        </p:txBody>
      </p:sp>
      <p:cxnSp>
        <p:nvCxnSpPr>
          <p:cNvPr id="14" name="Straight Connector 13"/>
          <p:cNvCxnSpPr/>
          <p:nvPr/>
        </p:nvCxnSpPr>
        <p:spPr>
          <a:xfrm rot="5400000">
            <a:off x="7643813" y="4156075"/>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772400" y="3352800"/>
            <a:ext cx="30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991475" y="4143375"/>
            <a:ext cx="3048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57200" y="381000"/>
            <a:ext cx="8229600" cy="1143000"/>
          </a:xfrm>
        </p:spPr>
        <p:txBody>
          <a:bodyPr/>
          <a:lstStyle/>
          <a:p>
            <a:pPr marL="1016000" indent="-1016000" algn="l" eaLnBrk="1" hangingPunct="1">
              <a:buFontTx/>
              <a:buAutoNum type="romanUcPeriod"/>
            </a:pPr>
            <a:r>
              <a:rPr lang="en-US" sz="3600" dirty="0" smtClean="0">
                <a:solidFill>
                  <a:srgbClr val="FFFF00"/>
                </a:solidFill>
              </a:rPr>
              <a:t>Drug-induced DA increases in the human brain </a:t>
            </a:r>
            <a:r>
              <a:rPr lang="en-US" sz="3600" dirty="0" smtClean="0">
                <a:solidFill>
                  <a:srgbClr val="FFFF00"/>
                </a:solidFill>
              </a:rPr>
              <a:t>and </a:t>
            </a:r>
            <a:r>
              <a:rPr lang="en-US" sz="3600" dirty="0" smtClean="0">
                <a:solidFill>
                  <a:srgbClr val="FFFF00"/>
                </a:solidFill>
              </a:rPr>
              <a:t>reinforcement</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sz="1400" i="1" dirty="0" err="1" smtClean="0">
                <a:solidFill>
                  <a:srgbClr val="33CC33"/>
                </a:solidFill>
              </a:rPr>
              <a:t>Volkow</a:t>
            </a:r>
            <a:r>
              <a:rPr lang="en-US" sz="1400" i="1" dirty="0" smtClean="0">
                <a:solidFill>
                  <a:srgbClr val="33CC33"/>
                </a:solidFill>
              </a:rPr>
              <a:t> et al. 2009, </a:t>
            </a:r>
            <a:r>
              <a:rPr lang="en-US" sz="1400" i="1" dirty="0" err="1" smtClean="0">
                <a:solidFill>
                  <a:srgbClr val="33CC33"/>
                </a:solidFill>
              </a:rPr>
              <a:t>Neuropharm</a:t>
            </a:r>
            <a:r>
              <a:rPr lang="en-US" sz="1400" i="1" dirty="0" smtClean="0">
                <a:solidFill>
                  <a:srgbClr val="33CC33"/>
                </a:solidFill>
              </a:rPr>
              <a:t> 56:3-8</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3555" name="Text Box 12"/>
          <p:cNvSpPr txBox="1">
            <a:spLocks noChangeArrowheads="1"/>
          </p:cNvSpPr>
          <p:nvPr/>
        </p:nvSpPr>
        <p:spPr bwMode="auto">
          <a:xfrm>
            <a:off x="4800600" y="3295650"/>
            <a:ext cx="41148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1pPr>
            <a:lvl2pPr marL="742950" indent="-28575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cs typeface="Arial" charset="0"/>
              </a:defRPr>
            </a:lvl9pPr>
          </a:lstStyle>
          <a:p>
            <a:pPr hangingPunct="0">
              <a:lnSpc>
                <a:spcPct val="93000"/>
              </a:lnSpc>
              <a:buClr>
                <a:srgbClr val="000000"/>
              </a:buClr>
              <a:buSzPct val="45000"/>
              <a:buFont typeface="Wingdings" pitchFamily="2" charset="2"/>
              <a:buNone/>
            </a:pPr>
            <a:r>
              <a:rPr lang="en-GB" sz="1600">
                <a:solidFill>
                  <a:schemeClr val="bg1"/>
                </a:solidFill>
              </a:rPr>
              <a:t>Figure 1. Mean (SD) plasma concentration time profile of d-methylphenidate following single doses of osmotic-controlled extended-release (ER) methylphenidate (MPH) 54 mg and 108 mg, as well as immediate-release (IR) MPH 50 mg and 90 mg.</a:t>
            </a:r>
          </a:p>
        </p:txBody>
      </p:sp>
      <p:sp>
        <p:nvSpPr>
          <p:cNvPr id="23556" name="Text Box 5"/>
          <p:cNvSpPr txBox="1">
            <a:spLocks noChangeArrowheads="1"/>
          </p:cNvSpPr>
          <p:nvPr/>
        </p:nvSpPr>
        <p:spPr bwMode="auto">
          <a:xfrm>
            <a:off x="3543300" y="6400800"/>
            <a:ext cx="556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sz="1600" i="1">
                <a:solidFill>
                  <a:srgbClr val="00B0F0"/>
                </a:solidFill>
              </a:rPr>
              <a:t>Parasrampuria et al., J Clin Pharmacol. 2007 47:1476-88</a:t>
            </a:r>
          </a:p>
        </p:txBody>
      </p:sp>
      <p:pic>
        <p:nvPicPr>
          <p:cNvPr id="2355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650" y="2390775"/>
            <a:ext cx="3486150" cy="362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0">
              <a:schemeClr val="tx1">
                <a:lumMod val="75000"/>
                <a:lumOff val="2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4578" name="Rectangle 3"/>
          <p:cNvSpPr>
            <a:spLocks noGrp="1"/>
          </p:cNvSpPr>
          <p:nvPr>
            <p:ph type="body" idx="1"/>
          </p:nvPr>
        </p:nvSpPr>
        <p:spPr>
          <a:xfrm>
            <a:off x="381000" y="2362200"/>
            <a:ext cx="8610600" cy="3657600"/>
          </a:xfrm>
        </p:spPr>
        <p:txBody>
          <a:bodyPr/>
          <a:lstStyle/>
          <a:p>
            <a:pPr eaLnBrk="1" hangingPunct="1">
              <a:buFont typeface="Arial" charset="0"/>
              <a:buNone/>
            </a:pPr>
            <a:endParaRPr lang="en-US" smtClean="0">
              <a:solidFill>
                <a:schemeClr val="bg1"/>
              </a:solidFill>
            </a:endParaRPr>
          </a:p>
          <a:p>
            <a:pPr algn="ctr" eaLnBrk="1" hangingPunct="1">
              <a:buFont typeface="Arial" charset="0"/>
              <a:buNone/>
            </a:pPr>
            <a:r>
              <a:rPr lang="en-US" b="1" smtClean="0">
                <a:solidFill>
                  <a:srgbClr val="0000FF"/>
                </a:solidFill>
              </a:rPr>
              <a:t>Effects of route of administration on cocaine induced dopamine transporter blockade in the human brain</a:t>
            </a:r>
          </a:p>
        </p:txBody>
      </p:sp>
      <p:cxnSp>
        <p:nvCxnSpPr>
          <p:cNvPr id="4"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4580" name="Text Box 5"/>
          <p:cNvSpPr txBox="1">
            <a:spLocks noChangeArrowheads="1"/>
          </p:cNvSpPr>
          <p:nvPr/>
        </p:nvSpPr>
        <p:spPr bwMode="auto">
          <a:xfrm>
            <a:off x="4343400" y="6400800"/>
            <a:ext cx="4724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b="1" i="1">
                <a:solidFill>
                  <a:srgbClr val="0000FF"/>
                </a:solidFill>
              </a:rPr>
              <a:t>	Volkow et al.2000 Life Sci, 67:1507-15</a:t>
            </a:r>
            <a:endParaRPr lang="en-US" sz="1600" b="1">
              <a:solidFill>
                <a:srgbClr val="0000FF"/>
              </a:solidFill>
            </a:endParaRPr>
          </a:p>
        </p:txBody>
      </p:sp>
      <p:cxnSp>
        <p:nvCxnSpPr>
          <p:cNvPr id="2"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 name="Straight Connector 3"/>
          <p:cNvCxnSpPr/>
          <p:nvPr/>
        </p:nvCxnSpPr>
        <p:spPr>
          <a:xfrm>
            <a:off x="0" y="1981200"/>
            <a:ext cx="9144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Rectangle 9"/>
          <p:cNvSpPr>
            <a:spLocks/>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en-US" sz="4400" dirty="0">
                <a:solidFill>
                  <a:srgbClr val="FFFF00"/>
                </a:solidFill>
                <a:effectLst>
                  <a:outerShdw blurRad="38100" dist="38100" dir="2700000" algn="tl">
                    <a:srgbClr val="000000">
                      <a:alpha val="43137"/>
                    </a:srgbClr>
                  </a:outerShdw>
                </a:effectLst>
                <a:latin typeface="Calibri" pitchFamily="34" charset="0"/>
              </a:rPr>
              <a:t>Study 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1704</Words>
  <Application>Microsoft Office PowerPoint</Application>
  <PresentationFormat>On-screen Show (4:3)</PresentationFormat>
  <Paragraphs>503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Modeling Neurocircuitry using PET: Role of dopamine in cocaine abuse</vt:lpstr>
      <vt:lpstr>Dopamine System: why is it important??</vt:lpstr>
      <vt:lpstr>Dopamine System: why is it important??</vt:lpstr>
      <vt:lpstr>Dopamine System: why is it important??</vt:lpstr>
      <vt:lpstr>Drug-induced DA increases in the human brain and reinforcement     Volkow et al. 2009, Neuropharm 56:3-8</vt:lpstr>
      <vt:lpstr>Drug-induced DA increases in the human brain and reinforcement     Volkow et al. 2009, Neuropharm 56:3-8</vt:lpstr>
      <vt:lpstr>Drug-induced DA increases in the human brain and reinforcement     Volkow et al. 2009, Neuropharm 56:3-8</vt:lpstr>
      <vt:lpstr>Drug-induced DA increases in the human brain and reinforcement     Volkow et al. 2009, Neuropharm 56:3-8</vt:lpstr>
      <vt:lpstr>Slide 9</vt:lpstr>
      <vt:lpstr>Route of cocaine administration and DAT blockade  Volkow et al. 2009, Neuropharm 56:3-8</vt:lpstr>
      <vt:lpstr>Methods</vt:lpstr>
      <vt:lpstr>Slide 12</vt:lpstr>
      <vt:lpstr>Slide 13</vt:lpstr>
      <vt:lpstr>Slide 14</vt:lpstr>
      <vt:lpstr>Slide 15</vt:lpstr>
      <vt:lpstr>Slide 16</vt:lpstr>
      <vt:lpstr>Summary</vt:lpstr>
      <vt:lpstr>Evidence of DA Involvement in Substance Use Disorders </vt:lpstr>
      <vt:lpstr>Slide 19</vt:lpstr>
      <vt:lpstr>Role of DA in long-term effects of drugs of abuse on DA in human brain     Volkow et al. 2009, Neuropharm 56:3-8</vt:lpstr>
      <vt:lpstr>Slide 21</vt:lpstr>
      <vt:lpstr>Methods</vt:lpstr>
      <vt:lpstr>Methods</vt:lpstr>
      <vt:lpstr>Slide 24</vt:lpstr>
      <vt:lpstr>Slide 25</vt:lpstr>
      <vt:lpstr>Slide 26</vt:lpstr>
      <vt:lpstr>Slide 27</vt:lpstr>
      <vt:lpstr>Methods</vt:lpstr>
      <vt:lpstr>Methods</vt:lpstr>
      <vt:lpstr>Methods</vt:lpstr>
      <vt:lpstr>Results</vt:lpstr>
      <vt:lpstr>Summary</vt:lpstr>
      <vt:lpstr>Summary</vt:lpstr>
      <vt:lpstr>Role of DA in long-term effects of drugs of abuse on DA in human brain     Volkow et al. 2009, Neuropharm 56:3-8</vt:lpstr>
      <vt:lpstr>Slide 35</vt:lpstr>
      <vt:lpstr>Slide 36</vt:lpstr>
      <vt:lpstr>Slide 37</vt:lpstr>
      <vt:lpstr>Slide 38</vt:lpstr>
      <vt:lpstr>Slide 39</vt:lpstr>
      <vt:lpstr>Methods</vt:lpstr>
      <vt:lpstr>Methods</vt:lpstr>
      <vt:lpstr>Methods</vt:lpstr>
      <vt:lpstr>Slide 43</vt:lpstr>
      <vt:lpstr>Slide 44</vt:lpstr>
      <vt:lpstr>Limitations</vt:lpstr>
      <vt:lpstr>Summary</vt:lpstr>
    </vt:vector>
  </TitlesOfParts>
  <Company>Yale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imaging of serotonin receptors:  effects of endogenous serotonin.</dc:title>
  <dc:creator>Wendol A. Williams, MD.</dc:creator>
  <cp:lastModifiedBy>Wendol A. Williams, MD.</cp:lastModifiedBy>
  <cp:revision>175</cp:revision>
  <dcterms:created xsi:type="dcterms:W3CDTF">2010-11-03T19:01:02Z</dcterms:created>
  <dcterms:modified xsi:type="dcterms:W3CDTF">2011-11-08T19:26:37Z</dcterms:modified>
</cp:coreProperties>
</file>